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58" r:id="rId6"/>
    <p:sldId id="263" r:id="rId7"/>
    <p:sldId id="264" r:id="rId8"/>
    <p:sldId id="265" r:id="rId9"/>
    <p:sldId id="259" r:id="rId10"/>
    <p:sldId id="273" r:id="rId11"/>
    <p:sldId id="267" r:id="rId12"/>
    <p:sldId id="271" r:id="rId13"/>
    <p:sldId id="272" r:id="rId14"/>
    <p:sldId id="274" r:id="rId15"/>
    <p:sldId id="275" r:id="rId16"/>
    <p:sldId id="284" r:id="rId17"/>
    <p:sldId id="289" r:id="rId18"/>
    <p:sldId id="282" r:id="rId19"/>
    <p:sldId id="301" r:id="rId20"/>
    <p:sldId id="288" r:id="rId21"/>
    <p:sldId id="287" r:id="rId22"/>
    <p:sldId id="290" r:id="rId23"/>
    <p:sldId id="276" r:id="rId24"/>
    <p:sldId id="277" r:id="rId25"/>
    <p:sldId id="293" r:id="rId26"/>
    <p:sldId id="278" r:id="rId27"/>
    <p:sldId id="279" r:id="rId28"/>
    <p:sldId id="280" r:id="rId29"/>
    <p:sldId id="294" r:id="rId30"/>
    <p:sldId id="291" r:id="rId31"/>
    <p:sldId id="315" r:id="rId32"/>
    <p:sldId id="296" r:id="rId33"/>
    <p:sldId id="285" r:id="rId34"/>
    <p:sldId id="300" r:id="rId35"/>
    <p:sldId id="297" r:id="rId36"/>
    <p:sldId id="298" r:id="rId37"/>
    <p:sldId id="299" r:id="rId38"/>
    <p:sldId id="316" r:id="rId39"/>
    <p:sldId id="281" r:id="rId40"/>
    <p:sldId id="286" r:id="rId41"/>
    <p:sldId id="307" r:id="rId42"/>
    <p:sldId id="302" r:id="rId43"/>
    <p:sldId id="304" r:id="rId44"/>
    <p:sldId id="309" r:id="rId45"/>
    <p:sldId id="310" r:id="rId46"/>
    <p:sldId id="312" r:id="rId47"/>
    <p:sldId id="320" r:id="rId48"/>
    <p:sldId id="317" r:id="rId49"/>
    <p:sldId id="318" r:id="rId50"/>
    <p:sldId id="319" r:id="rId51"/>
    <p:sldId id="321" r:id="rId52"/>
    <p:sldId id="322" r:id="rId53"/>
    <p:sldId id="323" r:id="rId54"/>
    <p:sldId id="326" r:id="rId55"/>
    <p:sldId id="328" r:id="rId56"/>
    <p:sldId id="329" r:id="rId57"/>
    <p:sldId id="334" r:id="rId58"/>
    <p:sldId id="327" r:id="rId59"/>
    <p:sldId id="324" r:id="rId60"/>
    <p:sldId id="325" r:id="rId61"/>
    <p:sldId id="330" r:id="rId62"/>
    <p:sldId id="331" r:id="rId63"/>
    <p:sldId id="332" r:id="rId64"/>
    <p:sldId id="335" r:id="rId65"/>
    <p:sldId id="3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51"/>
    <p:restoredTop sz="94663"/>
  </p:normalViewPr>
  <p:slideViewPr>
    <p:cSldViewPr snapToGrid="0" snapToObjects="1">
      <p:cViewPr varScale="1">
        <p:scale>
          <a:sx n="114" d="100"/>
          <a:sy n="114" d="100"/>
        </p:scale>
        <p:origin x="17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14A0-C221-B143-BA85-4FABBA4A06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0F8B70-27EF-E549-951F-2C7E43329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71A357-C01E-094B-8747-6CE2D9818693}"/>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C73BF0ED-0745-1641-BE47-8F2AFDAE2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17096-FE8E-F14C-94B5-537C8E50AB17}"/>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3094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40D0-7386-F848-966A-F431E3C6A6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77992D-D737-CB47-8776-1D8AA5F428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70E73-E77E-464A-8BBB-9CC867CA277A}"/>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9882F618-ADC4-E542-B72F-193F56455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B9189-24C7-2A48-9C0D-6A4C3596D953}"/>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15558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D2B01D-AB54-3B41-9F05-ABE848A683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F028A8-1297-0142-975E-038C8021E2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B7D28-247D-6741-A73F-BD6D4666C4A7}"/>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7CF32546-E318-8047-9750-3CD2EB755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113DB-6374-844F-BB2D-ADDDBE83C159}"/>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97204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E4D3-06F1-B744-B00D-239B1B0870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D4B04-88C7-C940-8796-16BED90CA4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18530-28E8-6240-8088-68DE1767F1D9}"/>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3B9E53FA-06F8-D743-83CA-9F9754762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0B9AB-057A-0B4E-AE9A-4E8C87E7F810}"/>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6018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A899-78B4-344B-8791-45FDD3993C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75E496-D0AC-974C-8F26-0208E52D6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9F3EEF-47EC-7742-8DA4-C117FA8A1372}"/>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33FB1190-05A1-6B4B-80D5-CC7CA139E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F1A83-83C9-5345-A9E8-F5826FAD4A43}"/>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268878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B78B-B840-1845-B717-78DC8ED8A3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1A139F-0FDB-5D48-A84C-B6052AC482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19BC4-E6E9-2842-BBAC-3FA4EA77B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4A2F16-319C-4A4F-A6AE-9E3D4C131487}"/>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6" name="Footer Placeholder 5">
            <a:extLst>
              <a:ext uri="{FF2B5EF4-FFF2-40B4-BE49-F238E27FC236}">
                <a16:creationId xmlns:a16="http://schemas.microsoft.com/office/drawing/2014/main" id="{1C30F08E-78BE-6C46-9E2A-056F73765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9D415-CC57-B048-BF99-7E9EB13CBF3F}"/>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16788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DD51-7520-F545-A137-65CE2654FA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335916-D3E4-2544-9357-C0C11F675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D3C9EE-418C-F74F-8F7E-D3533CE3E9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8A5ACB-068C-9F42-AE26-EFC618108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7190EA-818A-2942-8005-EA441A41B2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F70BC-129F-E844-AE4C-7F412ADF71CC}"/>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8" name="Footer Placeholder 7">
            <a:extLst>
              <a:ext uri="{FF2B5EF4-FFF2-40B4-BE49-F238E27FC236}">
                <a16:creationId xmlns:a16="http://schemas.microsoft.com/office/drawing/2014/main" id="{4888FEEE-18A1-D34E-B30C-75CFABF77C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68DC5C-BC10-3447-AB02-DBB24F379EC6}"/>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309698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C77A-EF6D-B445-B728-E0C1C64A25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021BC4-6352-8140-98FB-5A5936FF9DF2}"/>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4" name="Footer Placeholder 3">
            <a:extLst>
              <a:ext uri="{FF2B5EF4-FFF2-40B4-BE49-F238E27FC236}">
                <a16:creationId xmlns:a16="http://schemas.microsoft.com/office/drawing/2014/main" id="{3969ADAF-A35E-3942-A06E-756ECE348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661BAE-2544-EE43-B31D-FE7444FD22FA}"/>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4277073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7D03D-3376-AE4D-9B78-38ED4213DB38}"/>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3" name="Footer Placeholder 2">
            <a:extLst>
              <a:ext uri="{FF2B5EF4-FFF2-40B4-BE49-F238E27FC236}">
                <a16:creationId xmlns:a16="http://schemas.microsoft.com/office/drawing/2014/main" id="{04B2664B-5FC5-B040-947B-1D67ACE58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417807-CC91-1E46-B3CA-F65D7BCBD265}"/>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285719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8F8F-58A2-CD44-98F6-76FF7E3CB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CFC909-CF83-9742-9F0B-6223919611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86323-1058-3848-8C02-5D7FA0F6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B2061-AAD4-4D4E-A032-2EB343C2458F}"/>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6" name="Footer Placeholder 5">
            <a:extLst>
              <a:ext uri="{FF2B5EF4-FFF2-40B4-BE49-F238E27FC236}">
                <a16:creationId xmlns:a16="http://schemas.microsoft.com/office/drawing/2014/main" id="{BDF81BB0-C8DE-1F41-8A76-28687E175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09AE5-8C78-3D4A-B49B-F65F734E04B0}"/>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272607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FBC3-AF26-CB4D-B4A7-A6A375C59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0E637-056B-2E43-8ACA-B4442A2F1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595BC5-EED2-F94A-AA7E-D2796FC97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F7664-E12F-1346-B1D5-5AD4DEC394F3}"/>
              </a:ext>
            </a:extLst>
          </p:cNvPr>
          <p:cNvSpPr>
            <a:spLocks noGrp="1"/>
          </p:cNvSpPr>
          <p:nvPr>
            <p:ph type="dt" sz="half" idx="10"/>
          </p:nvPr>
        </p:nvSpPr>
        <p:spPr/>
        <p:txBody>
          <a:bodyPr/>
          <a:lstStyle/>
          <a:p>
            <a:fld id="{6DD3A561-6781-8F4F-AB32-4666B2DAB3AF}" type="datetimeFigureOut">
              <a:rPr lang="en-US" smtClean="0"/>
              <a:t>9/28/20</a:t>
            </a:fld>
            <a:endParaRPr lang="en-US"/>
          </a:p>
        </p:txBody>
      </p:sp>
      <p:sp>
        <p:nvSpPr>
          <p:cNvPr id="6" name="Footer Placeholder 5">
            <a:extLst>
              <a:ext uri="{FF2B5EF4-FFF2-40B4-BE49-F238E27FC236}">
                <a16:creationId xmlns:a16="http://schemas.microsoft.com/office/drawing/2014/main" id="{57483BE6-10DA-BD4C-93DF-703A20D51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5F6BC-86A0-324E-B07E-9A96AE771178}"/>
              </a:ext>
            </a:extLst>
          </p:cNvPr>
          <p:cNvSpPr>
            <a:spLocks noGrp="1"/>
          </p:cNvSpPr>
          <p:nvPr>
            <p:ph type="sldNum" sz="quarter" idx="12"/>
          </p:nvPr>
        </p:nvSpPr>
        <p:spPr/>
        <p:txBody>
          <a:bodyPr/>
          <a:lstStyle/>
          <a:p>
            <a:fld id="{687F2132-18CD-864D-86F6-D7BE997E9B48}" type="slidenum">
              <a:rPr lang="en-US" smtClean="0"/>
              <a:t>‹#›</a:t>
            </a:fld>
            <a:endParaRPr lang="en-US"/>
          </a:p>
        </p:txBody>
      </p:sp>
    </p:spTree>
    <p:extLst>
      <p:ext uri="{BB962C8B-B14F-4D97-AF65-F5344CB8AC3E}">
        <p14:creationId xmlns:p14="http://schemas.microsoft.com/office/powerpoint/2010/main" val="267606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797DE-D525-6644-BC88-C1FDBF0905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508529-EEFA-E144-BCB9-E35FDE95F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C4D01-73D1-E948-ADA0-FE0F04BCEA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3A561-6781-8F4F-AB32-4666B2DAB3AF}" type="datetimeFigureOut">
              <a:rPr lang="en-US" smtClean="0"/>
              <a:t>9/28/20</a:t>
            </a:fld>
            <a:endParaRPr lang="en-US"/>
          </a:p>
        </p:txBody>
      </p:sp>
      <p:sp>
        <p:nvSpPr>
          <p:cNvPr id="5" name="Footer Placeholder 4">
            <a:extLst>
              <a:ext uri="{FF2B5EF4-FFF2-40B4-BE49-F238E27FC236}">
                <a16:creationId xmlns:a16="http://schemas.microsoft.com/office/drawing/2014/main" id="{F5B395BC-ADBE-1847-8913-B6291E5A3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5966CD-F16A-4E45-B561-E24A6DD87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F2132-18CD-864D-86F6-D7BE997E9B48}" type="slidenum">
              <a:rPr lang="en-US" smtClean="0"/>
              <a:t>‹#›</a:t>
            </a:fld>
            <a:endParaRPr lang="en-US"/>
          </a:p>
        </p:txBody>
      </p:sp>
    </p:spTree>
    <p:extLst>
      <p:ext uri="{BB962C8B-B14F-4D97-AF65-F5344CB8AC3E}">
        <p14:creationId xmlns:p14="http://schemas.microsoft.com/office/powerpoint/2010/main" val="3692729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femci.gsfc.nasa.gov/random/randomgrms.html" TargetMode="External"/><Relationship Id="rId2" Type="http://schemas.openxmlformats.org/officeDocument/2006/relationships/hyperlink" Target="https://www.researchgate.net/post/What_does_FFT_transform_affect_on_the_acceleration_unit_Is_it_m_s2_in_frequency_doma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Decibel#cite_note-2" TargetMode="External"/><Relationship Id="rId2" Type="http://schemas.openxmlformats.org/officeDocument/2006/relationships/hyperlink" Target="https://en.wikipedia.org/wiki/Common_logarith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620A-C4DC-B54E-BB1C-F61F0513C57C}"/>
              </a:ext>
            </a:extLst>
          </p:cNvPr>
          <p:cNvSpPr>
            <a:spLocks noGrp="1"/>
          </p:cNvSpPr>
          <p:nvPr>
            <p:ph type="ctrTitle"/>
          </p:nvPr>
        </p:nvSpPr>
        <p:spPr/>
        <p:txBody>
          <a:bodyPr/>
          <a:lstStyle/>
          <a:p>
            <a:r>
              <a:rPr lang="en-US" dirty="0"/>
              <a:t>Check-ins, August</a:t>
            </a:r>
          </a:p>
        </p:txBody>
      </p:sp>
      <p:sp>
        <p:nvSpPr>
          <p:cNvPr id="3" name="Subtitle 2">
            <a:extLst>
              <a:ext uri="{FF2B5EF4-FFF2-40B4-BE49-F238E27FC236}">
                <a16:creationId xmlns:a16="http://schemas.microsoft.com/office/drawing/2014/main" id="{C333BA41-F3EF-D841-A4C0-7D4F285F918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486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p:txBody>
          <a:bodyPr/>
          <a:lstStyle/>
          <a:p>
            <a:r>
              <a:rPr lang="en-US" dirty="0"/>
              <a:t>Kyle’s Synthetics</a:t>
            </a:r>
          </a:p>
        </p:txBody>
      </p:sp>
      <p:pic>
        <p:nvPicPr>
          <p:cNvPr id="7" name="Content Placeholder 6" descr="A screenshot of a cell phone&#10;&#10;Description automatically generated">
            <a:extLst>
              <a:ext uri="{FF2B5EF4-FFF2-40B4-BE49-F238E27FC236}">
                <a16:creationId xmlns:a16="http://schemas.microsoft.com/office/drawing/2014/main" id="{2F1F420E-1983-824F-A6AF-BEE3063231AF}"/>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6542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21" name="Rectangle 20">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A6D10A-92C4-AD40-B7CF-AB8826DBC8D9}"/>
              </a:ext>
            </a:extLst>
          </p:cNvPr>
          <p:cNvPicPr>
            <a:picLocks noChangeAspect="1"/>
          </p:cNvPicPr>
          <p:nvPr/>
        </p:nvPicPr>
        <p:blipFill rotWithShape="1">
          <a:blip r:embed="rId2"/>
          <a:srcRect t="93" r="1" b="94"/>
          <a:stretch/>
        </p:blipFill>
        <p:spPr>
          <a:xfrm>
            <a:off x="6267332" y="2745272"/>
            <a:ext cx="5276732" cy="3291840"/>
          </a:xfrm>
          <a:prstGeom prst="rect">
            <a:avLst/>
          </a:prstGeom>
        </p:spPr>
      </p:pic>
      <p:pic>
        <p:nvPicPr>
          <p:cNvPr id="5" name="Content Placeholder 4">
            <a:extLst>
              <a:ext uri="{FF2B5EF4-FFF2-40B4-BE49-F238E27FC236}">
                <a16:creationId xmlns:a16="http://schemas.microsoft.com/office/drawing/2014/main" id="{ADFB2265-E202-C74E-972E-5F18A4142D9C}"/>
              </a:ext>
            </a:extLst>
          </p:cNvPr>
          <p:cNvPicPr>
            <a:picLocks noGrp="1" noChangeAspect="1"/>
          </p:cNvPicPr>
          <p:nvPr>
            <p:ph idx="1"/>
          </p:nvPr>
        </p:nvPicPr>
        <p:blipFill rotWithShape="1">
          <a:blip r:embed="rId3"/>
          <a:srcRect t="186" r="1" b="1"/>
          <a:stretch/>
        </p:blipFill>
        <p:spPr>
          <a:xfrm>
            <a:off x="1504950" y="2745272"/>
            <a:ext cx="5276732" cy="3291840"/>
          </a:xfrm>
          <a:prstGeom prst="rect">
            <a:avLst/>
          </a:prstGeom>
        </p:spPr>
      </p:pic>
      <p:sp>
        <p:nvSpPr>
          <p:cNvPr id="17" name="TextBox 16">
            <a:extLst>
              <a:ext uri="{FF2B5EF4-FFF2-40B4-BE49-F238E27FC236}">
                <a16:creationId xmlns:a16="http://schemas.microsoft.com/office/drawing/2014/main" id="{54BF0903-EB99-C34E-89B9-FF9B27C728B4}"/>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1-3Hz content</a:t>
            </a:r>
          </a:p>
        </p:txBody>
      </p:sp>
    </p:spTree>
    <p:extLst>
      <p:ext uri="{BB962C8B-B14F-4D97-AF65-F5344CB8AC3E}">
        <p14:creationId xmlns:p14="http://schemas.microsoft.com/office/powerpoint/2010/main" val="187652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21" name="Rectangle 20">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F38AF0C4-31A2-8F43-BC5C-612B0EF52F2A}"/>
              </a:ext>
            </a:extLst>
          </p:cNvPr>
          <p:cNvPicPr>
            <a:picLocks noGrp="1" noChangeAspect="1"/>
          </p:cNvPicPr>
          <p:nvPr>
            <p:ph idx="1"/>
          </p:nvPr>
        </p:nvPicPr>
        <p:blipFill rotWithShape="1">
          <a:blip r:embed="rId2"/>
          <a:srcRect t="93" r="1" b="94"/>
          <a:stretch/>
        </p:blipFill>
        <p:spPr>
          <a:xfrm>
            <a:off x="641604" y="2745272"/>
            <a:ext cx="5276732" cy="329184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14E4EBF2-5B0E-E64A-9296-214DE17802FD}"/>
              </a:ext>
            </a:extLst>
          </p:cNvPr>
          <p:cNvPicPr>
            <a:picLocks noChangeAspect="1"/>
          </p:cNvPicPr>
          <p:nvPr/>
        </p:nvPicPr>
        <p:blipFill rotWithShape="1">
          <a:blip r:embed="rId3"/>
          <a:srcRect t="186" r="1" b="1"/>
          <a:stretch/>
        </p:blipFill>
        <p:spPr>
          <a:xfrm>
            <a:off x="6273664" y="2745272"/>
            <a:ext cx="5276732" cy="3291840"/>
          </a:xfrm>
          <a:prstGeom prst="rect">
            <a:avLst/>
          </a:prstGeom>
        </p:spPr>
      </p:pic>
      <p:sp>
        <p:nvSpPr>
          <p:cNvPr id="13" name="TextBox 12">
            <a:extLst>
              <a:ext uri="{FF2B5EF4-FFF2-40B4-BE49-F238E27FC236}">
                <a16:creationId xmlns:a16="http://schemas.microsoft.com/office/drawing/2014/main" id="{F9F2C3F3-0090-604D-AB57-3FEE246BFFFC}"/>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.1-10Hz content</a:t>
            </a:r>
          </a:p>
        </p:txBody>
      </p:sp>
    </p:spTree>
    <p:extLst>
      <p:ext uri="{BB962C8B-B14F-4D97-AF65-F5344CB8AC3E}">
        <p14:creationId xmlns:p14="http://schemas.microsoft.com/office/powerpoint/2010/main" val="4107738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0F6B5D7-6DCB-3C48-94C7-B4EAA37A02E0}"/>
              </a:ext>
            </a:extLst>
          </p:cNvPr>
          <p:cNvPicPr>
            <a:picLocks noGrp="1" noChangeAspect="1"/>
          </p:cNvPicPr>
          <p:nvPr>
            <p:ph idx="1"/>
          </p:nvPr>
        </p:nvPicPr>
        <p:blipFill rotWithShape="1">
          <a:blip r:embed="rId2"/>
          <a:srcRect t="186" r="1" b="1"/>
          <a:stretch/>
        </p:blipFill>
        <p:spPr>
          <a:xfrm>
            <a:off x="641604" y="2745272"/>
            <a:ext cx="5276732" cy="32918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8682781-1FAB-F646-874D-F159150E1142}"/>
              </a:ext>
            </a:extLst>
          </p:cNvPr>
          <p:cNvPicPr>
            <a:picLocks noChangeAspect="1"/>
          </p:cNvPicPr>
          <p:nvPr/>
        </p:nvPicPr>
        <p:blipFill rotWithShape="1">
          <a:blip r:embed="rId3"/>
          <a:srcRect t="186" r="1" b="1"/>
          <a:stretch/>
        </p:blipFill>
        <p:spPr>
          <a:xfrm>
            <a:off x="6273664" y="2745272"/>
            <a:ext cx="5276732" cy="3291840"/>
          </a:xfrm>
          <a:prstGeom prst="rect">
            <a:avLst/>
          </a:prstGeom>
        </p:spPr>
      </p:pic>
      <p:sp>
        <p:nvSpPr>
          <p:cNvPr id="10" name="TextBox 9">
            <a:extLst>
              <a:ext uri="{FF2B5EF4-FFF2-40B4-BE49-F238E27FC236}">
                <a16:creationId xmlns:a16="http://schemas.microsoft.com/office/drawing/2014/main" id="{247AEF82-0869-D341-89D7-EC661004E172}"/>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1-3Hz content</a:t>
            </a:r>
          </a:p>
        </p:txBody>
      </p:sp>
    </p:spTree>
    <p:extLst>
      <p:ext uri="{BB962C8B-B14F-4D97-AF65-F5344CB8AC3E}">
        <p14:creationId xmlns:p14="http://schemas.microsoft.com/office/powerpoint/2010/main" val="252803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600" kern="1200">
                <a:solidFill>
                  <a:schemeClr val="tx1"/>
                </a:solidFill>
                <a:latin typeface="+mj-lt"/>
                <a:ea typeface="+mj-ea"/>
                <a:cs typeface="+mj-cs"/>
              </a:rPr>
              <a:t>Kyle’s Synthetics  + My other noise funcs</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6EF6FE14-9BB2-6449-ADA7-DFDCB564E1E5}"/>
              </a:ext>
            </a:extLst>
          </p:cNvPr>
          <p:cNvPicPr>
            <a:picLocks noGrp="1" noChangeAspect="1"/>
          </p:cNvPicPr>
          <p:nvPr>
            <p:ph idx="1"/>
          </p:nvPr>
        </p:nvPicPr>
        <p:blipFill rotWithShape="1">
          <a:blip r:embed="rId2"/>
          <a:srcRect t="186" r="1" b="1"/>
          <a:stretch/>
        </p:blipFill>
        <p:spPr>
          <a:xfrm>
            <a:off x="641604" y="2745272"/>
            <a:ext cx="5276732" cy="32918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4A3266E-E2F0-314B-9541-5A6021BF5888}"/>
              </a:ext>
            </a:extLst>
          </p:cNvPr>
          <p:cNvPicPr>
            <a:picLocks noChangeAspect="1"/>
          </p:cNvPicPr>
          <p:nvPr/>
        </p:nvPicPr>
        <p:blipFill rotWithShape="1">
          <a:blip r:embed="rId3"/>
          <a:srcRect r="1" b="187"/>
          <a:stretch/>
        </p:blipFill>
        <p:spPr>
          <a:xfrm>
            <a:off x="6273664" y="2745272"/>
            <a:ext cx="5276732" cy="3291840"/>
          </a:xfrm>
          <a:prstGeom prst="rect">
            <a:avLst/>
          </a:prstGeom>
        </p:spPr>
      </p:pic>
      <p:sp>
        <p:nvSpPr>
          <p:cNvPr id="8" name="TextBox 7">
            <a:extLst>
              <a:ext uri="{FF2B5EF4-FFF2-40B4-BE49-F238E27FC236}">
                <a16:creationId xmlns:a16="http://schemas.microsoft.com/office/drawing/2014/main" id="{83F521DF-9241-1542-8A3A-507CF4CF9290}"/>
              </a:ext>
            </a:extLst>
          </p:cNvPr>
          <p:cNvSpPr txBox="1"/>
          <p:nvPr/>
        </p:nvSpPr>
        <p:spPr>
          <a:xfrm>
            <a:off x="4143374" y="1456369"/>
            <a:ext cx="3905251" cy="646331"/>
          </a:xfrm>
          <a:prstGeom prst="rect">
            <a:avLst/>
          </a:prstGeom>
          <a:noFill/>
        </p:spPr>
        <p:txBody>
          <a:bodyPr wrap="square" rtlCol="0">
            <a:spAutoFit/>
          </a:bodyPr>
          <a:lstStyle/>
          <a:p>
            <a:r>
              <a:rPr lang="en-US" dirty="0"/>
              <a:t>Randomized phases add in </a:t>
            </a:r>
            <a:r>
              <a:rPr lang="en-US" dirty="0" err="1"/>
              <a:t>freq</a:t>
            </a:r>
            <a:r>
              <a:rPr lang="en-US" dirty="0"/>
              <a:t> domain, limited to .1-10Hz content</a:t>
            </a:r>
          </a:p>
        </p:txBody>
      </p:sp>
    </p:spTree>
    <p:extLst>
      <p:ext uri="{BB962C8B-B14F-4D97-AF65-F5344CB8AC3E}">
        <p14:creationId xmlns:p14="http://schemas.microsoft.com/office/powerpoint/2010/main" val="291004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AF83A6-2572-456B-A36D-BC29F9A2B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62981-8B21-5444-90F8-54E23492DC0F}"/>
              </a:ext>
            </a:extLst>
          </p:cNvPr>
          <p:cNvSpPr>
            <a:spLocks noGrp="1"/>
          </p:cNvSpPr>
          <p:nvPr>
            <p:ph type="title"/>
          </p:nvPr>
        </p:nvSpPr>
        <p:spPr>
          <a:xfrm>
            <a:off x="838200" y="556948"/>
            <a:ext cx="10515600" cy="5572141"/>
          </a:xfrm>
        </p:spPr>
        <p:txBody>
          <a:bodyPr vert="horz" lIns="91440" tIns="45720" rIns="91440" bIns="45720" rtlCol="0" anchor="ctr">
            <a:normAutofit/>
          </a:bodyPr>
          <a:lstStyle/>
          <a:p>
            <a:pPr algn="ctr"/>
            <a:r>
              <a:rPr lang="en-US" sz="6600" dirty="0"/>
              <a:t>Power spectral density vs. power spectra and units / operations in general</a:t>
            </a:r>
          </a:p>
        </p:txBody>
      </p:sp>
    </p:spTree>
    <p:extLst>
      <p:ext uri="{BB962C8B-B14F-4D97-AF65-F5344CB8AC3E}">
        <p14:creationId xmlns:p14="http://schemas.microsoft.com/office/powerpoint/2010/main" val="166340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8E89-9D46-654B-A5A7-ECA2CDB9141E}"/>
              </a:ext>
            </a:extLst>
          </p:cNvPr>
          <p:cNvSpPr>
            <a:spLocks noGrp="1"/>
          </p:cNvSpPr>
          <p:nvPr>
            <p:ph type="title"/>
          </p:nvPr>
        </p:nvSpPr>
        <p:spPr/>
        <p:txBody>
          <a:bodyPr/>
          <a:lstStyle/>
          <a:p>
            <a:r>
              <a:rPr lang="en-US" dirty="0"/>
              <a:t>Units …</a:t>
            </a:r>
          </a:p>
        </p:txBody>
      </p:sp>
      <p:sp>
        <p:nvSpPr>
          <p:cNvPr id="3" name="Content Placeholder 2">
            <a:extLst>
              <a:ext uri="{FF2B5EF4-FFF2-40B4-BE49-F238E27FC236}">
                <a16:creationId xmlns:a16="http://schemas.microsoft.com/office/drawing/2014/main" id="{71465F8D-C7F8-EE49-98D5-0B434BAEFD59}"/>
              </a:ext>
            </a:extLst>
          </p:cNvPr>
          <p:cNvSpPr>
            <a:spLocks noGrp="1"/>
          </p:cNvSpPr>
          <p:nvPr>
            <p:ph idx="1"/>
          </p:nvPr>
        </p:nvSpPr>
        <p:spPr/>
        <p:txBody>
          <a:bodyPr/>
          <a:lstStyle/>
          <a:p>
            <a:r>
              <a:rPr lang="en-US" dirty="0"/>
              <a:t>“This article is about specifying the units of the Discrete Fourier Transform of an image and the various ways that they can be expressed.  This apparently simple task can be fiendishly unintuitive.”</a:t>
            </a:r>
          </a:p>
          <a:p>
            <a:endParaRPr lang="en-US" dirty="0"/>
          </a:p>
          <a:p>
            <a:r>
              <a:rPr lang="en-US" dirty="0"/>
              <a:t>https://</a:t>
            </a:r>
            <a:r>
              <a:rPr lang="en-US" dirty="0" err="1"/>
              <a:t>www.strollswithmydog.com</a:t>
            </a:r>
            <a:r>
              <a:rPr lang="en-US" dirty="0"/>
              <a:t>/units-of-discrete-</a:t>
            </a:r>
            <a:r>
              <a:rPr lang="en-US" dirty="0" err="1"/>
              <a:t>fourier</a:t>
            </a:r>
            <a:r>
              <a:rPr lang="en-US" dirty="0"/>
              <a:t>-transform/</a:t>
            </a:r>
          </a:p>
        </p:txBody>
      </p:sp>
    </p:spTree>
    <p:extLst>
      <p:ext uri="{BB962C8B-B14F-4D97-AF65-F5344CB8AC3E}">
        <p14:creationId xmlns:p14="http://schemas.microsoft.com/office/powerpoint/2010/main" val="242738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6AA9-8C6F-344F-838E-093D65581793}"/>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a:t>Units</a:t>
            </a:r>
          </a:p>
        </p:txBody>
      </p:sp>
      <p:sp>
        <p:nvSpPr>
          <p:cNvPr id="18" name="Rectangle 17">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social media post&#10;&#10;Description automatically generated">
            <a:extLst>
              <a:ext uri="{FF2B5EF4-FFF2-40B4-BE49-F238E27FC236}">
                <a16:creationId xmlns:a16="http://schemas.microsoft.com/office/drawing/2014/main" id="{BDEB3D43-B6CF-A94A-B8CA-5402BD8A08BF}"/>
              </a:ext>
            </a:extLst>
          </p:cNvPr>
          <p:cNvPicPr>
            <a:picLocks noGrp="1" noChangeAspect="1"/>
          </p:cNvPicPr>
          <p:nvPr>
            <p:ph idx="1"/>
          </p:nvPr>
        </p:nvPicPr>
        <p:blipFill>
          <a:blip r:embed="rId2"/>
          <a:stretch>
            <a:fillRect/>
          </a:stretch>
        </p:blipFill>
        <p:spPr>
          <a:xfrm>
            <a:off x="709127" y="648818"/>
            <a:ext cx="6124683" cy="5410813"/>
          </a:xfrm>
        </p:spPr>
      </p:pic>
    </p:spTree>
    <p:extLst>
      <p:ext uri="{BB962C8B-B14F-4D97-AF65-F5344CB8AC3E}">
        <p14:creationId xmlns:p14="http://schemas.microsoft.com/office/powerpoint/2010/main" val="31984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E95A-F1AD-CF41-ABA3-763453210552}"/>
              </a:ext>
            </a:extLst>
          </p:cNvPr>
          <p:cNvSpPr>
            <a:spLocks noGrp="1"/>
          </p:cNvSpPr>
          <p:nvPr>
            <p:ph type="title"/>
          </p:nvPr>
        </p:nvSpPr>
        <p:spPr/>
        <p:txBody>
          <a:bodyPr/>
          <a:lstStyle/>
          <a:p>
            <a:r>
              <a:rPr lang="en-US" dirty="0"/>
              <a:t>Start out using existing methods</a:t>
            </a:r>
          </a:p>
        </p:txBody>
      </p:sp>
      <p:sp>
        <p:nvSpPr>
          <p:cNvPr id="3" name="Content Placeholder 2">
            <a:extLst>
              <a:ext uri="{FF2B5EF4-FFF2-40B4-BE49-F238E27FC236}">
                <a16:creationId xmlns:a16="http://schemas.microsoft.com/office/drawing/2014/main" id="{D2461404-8A0D-E345-8073-ED596F04A9A9}"/>
              </a:ext>
            </a:extLst>
          </p:cNvPr>
          <p:cNvSpPr>
            <a:spLocks noGrp="1"/>
          </p:cNvSpPr>
          <p:nvPr>
            <p:ph idx="1"/>
          </p:nvPr>
        </p:nvSpPr>
        <p:spPr/>
        <p:txBody>
          <a:bodyPr/>
          <a:lstStyle/>
          <a:p>
            <a:r>
              <a:rPr lang="en-US" dirty="0"/>
              <a:t>NumPy FFT and </a:t>
            </a:r>
            <a:r>
              <a:rPr lang="en-US" dirty="0" err="1"/>
              <a:t>iFFT</a:t>
            </a:r>
            <a:endParaRPr lang="en-US" dirty="0"/>
          </a:p>
          <a:p>
            <a:endParaRPr lang="en-US" dirty="0"/>
          </a:p>
          <a:p>
            <a:r>
              <a:rPr lang="en-US" dirty="0"/>
              <a:t>SciPy </a:t>
            </a:r>
            <a:r>
              <a:rPr lang="en-US" dirty="0" err="1"/>
              <a:t>Welchs</a:t>
            </a:r>
            <a:r>
              <a:rPr lang="en-US" dirty="0"/>
              <a:t>() method</a:t>
            </a:r>
          </a:p>
          <a:p>
            <a:pPr lvl="1"/>
            <a:r>
              <a:rPr lang="en-US" dirty="0"/>
              <a:t>Constructs overlapping periodograms that are used to estimate power spectral density (PSD in units of (m/s)</a:t>
            </a:r>
            <a:r>
              <a:rPr lang="en-US" baseline="30000" dirty="0"/>
              <a:t>2</a:t>
            </a:r>
            <a:r>
              <a:rPr lang="en-US" dirty="0"/>
              <a:t>/Hz) or linear spectrum of RMS velocity (m/s)</a:t>
            </a:r>
          </a:p>
        </p:txBody>
      </p:sp>
    </p:spTree>
    <p:extLst>
      <p:ext uri="{BB962C8B-B14F-4D97-AF65-F5344CB8AC3E}">
        <p14:creationId xmlns:p14="http://schemas.microsoft.com/office/powerpoint/2010/main" val="360572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027D-2BF8-F741-9C8A-8565667BCB7C}"/>
              </a:ext>
            </a:extLst>
          </p:cNvPr>
          <p:cNvSpPr>
            <a:spLocks noGrp="1"/>
          </p:cNvSpPr>
          <p:nvPr>
            <p:ph type="title"/>
          </p:nvPr>
        </p:nvSpPr>
        <p:spPr/>
        <p:txBody>
          <a:bodyPr/>
          <a:lstStyle/>
          <a:p>
            <a:r>
              <a:rPr lang="en-US" dirty="0"/>
              <a:t>Info</a:t>
            </a:r>
          </a:p>
        </p:txBody>
      </p:sp>
      <p:sp>
        <p:nvSpPr>
          <p:cNvPr id="3" name="Content Placeholder 2">
            <a:extLst>
              <a:ext uri="{FF2B5EF4-FFF2-40B4-BE49-F238E27FC236}">
                <a16:creationId xmlns:a16="http://schemas.microsoft.com/office/drawing/2014/main" id="{4144D384-7AFB-4445-9F3F-CCAB591F35F9}"/>
              </a:ext>
            </a:extLst>
          </p:cNvPr>
          <p:cNvSpPr>
            <a:spLocks noGrp="1"/>
          </p:cNvSpPr>
          <p:nvPr>
            <p:ph idx="1"/>
          </p:nvPr>
        </p:nvSpPr>
        <p:spPr/>
        <p:txBody>
          <a:bodyPr/>
          <a:lstStyle/>
          <a:p>
            <a:r>
              <a:rPr lang="en-US" dirty="0"/>
              <a:t>Helpful links</a:t>
            </a:r>
          </a:p>
          <a:p>
            <a:pPr lvl="1"/>
            <a:r>
              <a:rPr lang="en-US" dirty="0">
                <a:hlinkClick r:id="rId2"/>
              </a:rPr>
              <a:t>https://www.researchgate.net/post/What_does_FFT_transform_affect_on_the_acceleration_unit_Is_it_m_s2_in_frequency_domain</a:t>
            </a:r>
            <a:endParaRPr lang="en-US" dirty="0"/>
          </a:p>
          <a:p>
            <a:pPr lvl="1"/>
            <a:endParaRPr lang="en-US" dirty="0"/>
          </a:p>
          <a:p>
            <a:pPr lvl="1"/>
            <a:r>
              <a:rPr lang="en-US" dirty="0">
                <a:hlinkClick r:id="rId3"/>
              </a:rPr>
              <a:t>https://femci.gsfc.nasa.gov/random/randomgrms.html</a:t>
            </a:r>
            <a:endParaRPr lang="en-US" dirty="0"/>
          </a:p>
          <a:p>
            <a:pPr lvl="1"/>
            <a:endParaRPr lang="en-US" dirty="0"/>
          </a:p>
        </p:txBody>
      </p:sp>
    </p:spTree>
    <p:extLst>
      <p:ext uri="{BB962C8B-B14F-4D97-AF65-F5344CB8AC3E}">
        <p14:creationId xmlns:p14="http://schemas.microsoft.com/office/powerpoint/2010/main" val="231930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8AE-0B61-304B-AD3F-869439825F1B}"/>
              </a:ext>
            </a:extLst>
          </p:cNvPr>
          <p:cNvSpPr>
            <a:spLocks noGrp="1"/>
          </p:cNvSpPr>
          <p:nvPr>
            <p:ph type="title"/>
          </p:nvPr>
        </p:nvSpPr>
        <p:spPr>
          <a:xfrm>
            <a:off x="648929" y="629266"/>
            <a:ext cx="4944152" cy="1622321"/>
          </a:xfrm>
        </p:spPr>
        <p:txBody>
          <a:bodyPr>
            <a:normAutofit/>
          </a:bodyPr>
          <a:lstStyle/>
          <a:p>
            <a:r>
              <a:rPr lang="en-US"/>
              <a:t>Peterson (1993)</a:t>
            </a:r>
          </a:p>
        </p:txBody>
      </p:sp>
      <p:sp>
        <p:nvSpPr>
          <p:cNvPr id="3" name="Content Placeholder 2">
            <a:extLst>
              <a:ext uri="{FF2B5EF4-FFF2-40B4-BE49-F238E27FC236}">
                <a16:creationId xmlns:a16="http://schemas.microsoft.com/office/drawing/2014/main" id="{A07A38AD-D87E-D848-962A-60402D150123}"/>
              </a:ext>
            </a:extLst>
          </p:cNvPr>
          <p:cNvSpPr>
            <a:spLocks noGrp="1"/>
          </p:cNvSpPr>
          <p:nvPr>
            <p:ph idx="1"/>
          </p:nvPr>
        </p:nvSpPr>
        <p:spPr>
          <a:xfrm>
            <a:off x="648930" y="2438400"/>
            <a:ext cx="4944151" cy="3785419"/>
          </a:xfrm>
        </p:spPr>
        <p:txBody>
          <a:bodyPr>
            <a:normAutofit/>
          </a:bodyPr>
          <a:lstStyle/>
          <a:p>
            <a:r>
              <a:rPr lang="en-US" sz="2400" dirty="0"/>
              <a:t>Upper and lower boundary “high” and “low” noise models</a:t>
            </a:r>
          </a:p>
          <a:p>
            <a:endParaRPr lang="en-US" sz="2400" dirty="0"/>
          </a:p>
          <a:p>
            <a:r>
              <a:rPr lang="en-US" sz="2400" dirty="0"/>
              <a:t>Not continuous, discrete points with linear interpolation</a:t>
            </a:r>
          </a:p>
          <a:p>
            <a:endParaRPr lang="en-US" sz="2400" dirty="0"/>
          </a:p>
          <a:p>
            <a:r>
              <a:rPr lang="en-US" sz="2400" dirty="0"/>
              <a:t>This is power spectral density</a:t>
            </a:r>
          </a:p>
          <a:p>
            <a:pPr lvl="1"/>
            <a:r>
              <a:rPr lang="en-US" sz="2000" dirty="0"/>
              <a:t>Units: (m^2/s^4)/Hz</a:t>
            </a:r>
          </a:p>
          <a:p>
            <a:endParaRPr lang="en-US" sz="2400" dirty="0"/>
          </a:p>
        </p:txBody>
      </p:sp>
      <p:sp>
        <p:nvSpPr>
          <p:cNvPr id="17" name="Rectangle 13">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AD4F92-8B50-CD4D-9B35-D19FB105A912}"/>
              </a:ext>
            </a:extLst>
          </p:cNvPr>
          <p:cNvPicPr>
            <a:picLocks noChangeAspect="1"/>
          </p:cNvPicPr>
          <p:nvPr/>
        </p:nvPicPr>
        <p:blipFill>
          <a:blip r:embed="rId2"/>
          <a:stretch>
            <a:fillRect/>
          </a:stretch>
        </p:blipFill>
        <p:spPr>
          <a:xfrm>
            <a:off x="6904709" y="1155533"/>
            <a:ext cx="4475531" cy="4543686"/>
          </a:xfrm>
          <a:prstGeom prst="rect">
            <a:avLst/>
          </a:prstGeom>
          <a:effectLst/>
        </p:spPr>
      </p:pic>
    </p:spTree>
    <p:extLst>
      <p:ext uri="{BB962C8B-B14F-4D97-AF65-F5344CB8AC3E}">
        <p14:creationId xmlns:p14="http://schemas.microsoft.com/office/powerpoint/2010/main" val="2997295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47D1F-2FCA-2F46-B6A9-78E55A41F7E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NumPy fft() and ifft() after Cooley and Tukey (1965)</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EA6274E-CCC1-344B-89DB-0F914897E6C6}"/>
              </a:ext>
            </a:extLst>
          </p:cNvPr>
          <p:cNvPicPr>
            <a:picLocks noGrp="1" noChangeAspect="1"/>
          </p:cNvPicPr>
          <p:nvPr>
            <p:ph idx="1"/>
          </p:nvPr>
        </p:nvPicPr>
        <p:blipFill rotWithShape="1">
          <a:blip r:embed="rId2"/>
          <a:srcRect r="4281" b="-2"/>
          <a:stretch/>
        </p:blipFill>
        <p:spPr>
          <a:xfrm>
            <a:off x="976251" y="942538"/>
            <a:ext cx="7163222" cy="4808332"/>
          </a:xfrm>
          <a:prstGeom prst="rect">
            <a:avLst/>
          </a:prstGeom>
          <a:effectLst/>
        </p:spPr>
      </p:pic>
    </p:spTree>
    <p:extLst>
      <p:ext uri="{BB962C8B-B14F-4D97-AF65-F5344CB8AC3E}">
        <p14:creationId xmlns:p14="http://schemas.microsoft.com/office/powerpoint/2010/main" val="3121410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B421-B7F8-784D-BD2A-F54B6438CBA8}"/>
              </a:ext>
            </a:extLst>
          </p:cNvPr>
          <p:cNvSpPr>
            <a:spLocks noGrp="1"/>
          </p:cNvSpPr>
          <p:nvPr>
            <p:ph type="title"/>
          </p:nvPr>
        </p:nvSpPr>
        <p:spPr/>
        <p:txBody>
          <a:bodyPr>
            <a:normAutofit/>
          </a:bodyPr>
          <a:lstStyle/>
          <a:p>
            <a:r>
              <a:rPr lang="en-US" sz="3200" dirty="0"/>
              <a:t>NumPy/SciPy </a:t>
            </a:r>
            <a:r>
              <a:rPr lang="en-US" sz="3200" dirty="0" err="1"/>
              <a:t>fft</a:t>
            </a:r>
            <a:r>
              <a:rPr lang="en-US" sz="3200" dirty="0"/>
              <a:t>() and </a:t>
            </a:r>
            <a:r>
              <a:rPr lang="en-US" sz="3200" dirty="0" err="1"/>
              <a:t>ifft</a:t>
            </a:r>
            <a:r>
              <a:rPr lang="en-US" sz="3200" dirty="0"/>
              <a:t>() after Cooley and Tukey (1965)</a:t>
            </a:r>
          </a:p>
        </p:txBody>
      </p:sp>
      <p:pic>
        <p:nvPicPr>
          <p:cNvPr id="5" name="Content Placeholder 4" descr="A screenshot of a cell phone&#10;&#10;Description automatically generated">
            <a:extLst>
              <a:ext uri="{FF2B5EF4-FFF2-40B4-BE49-F238E27FC236}">
                <a16:creationId xmlns:a16="http://schemas.microsoft.com/office/drawing/2014/main" id="{839A5420-86CA-9C4E-8F1D-9A6661871186}"/>
              </a:ext>
            </a:extLst>
          </p:cNvPr>
          <p:cNvPicPr>
            <a:picLocks noGrp="1" noChangeAspect="1"/>
          </p:cNvPicPr>
          <p:nvPr>
            <p:ph idx="1"/>
          </p:nvPr>
        </p:nvPicPr>
        <p:blipFill>
          <a:blip r:embed="rId2"/>
          <a:stretch>
            <a:fillRect/>
          </a:stretch>
        </p:blipFill>
        <p:spPr>
          <a:xfrm>
            <a:off x="876300" y="3271044"/>
            <a:ext cx="10439400" cy="1460500"/>
          </a:xfrm>
        </p:spPr>
      </p:pic>
    </p:spTree>
    <p:extLst>
      <p:ext uri="{BB962C8B-B14F-4D97-AF65-F5344CB8AC3E}">
        <p14:creationId xmlns:p14="http://schemas.microsoft.com/office/powerpoint/2010/main" val="370885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C435-85FD-C943-8790-1D28F25D7D27}"/>
              </a:ext>
            </a:extLst>
          </p:cNvPr>
          <p:cNvSpPr>
            <a:spLocks noGrp="1"/>
          </p:cNvSpPr>
          <p:nvPr>
            <p:ph type="title"/>
          </p:nvPr>
        </p:nvSpPr>
        <p:spPr/>
        <p:txBody>
          <a:bodyPr/>
          <a:lstStyle/>
          <a:p>
            <a:r>
              <a:rPr lang="en-US" dirty="0"/>
              <a:t>On windows and Welch’s method</a:t>
            </a:r>
          </a:p>
        </p:txBody>
      </p:sp>
      <p:pic>
        <p:nvPicPr>
          <p:cNvPr id="5" name="Content Placeholder 4" descr="A screenshot of a cell phone&#10;&#10;Description automatically generated">
            <a:extLst>
              <a:ext uri="{FF2B5EF4-FFF2-40B4-BE49-F238E27FC236}">
                <a16:creationId xmlns:a16="http://schemas.microsoft.com/office/drawing/2014/main" id="{D2AB6F20-0D4D-D14C-80DA-882DE7DBA6EB}"/>
              </a:ext>
            </a:extLst>
          </p:cNvPr>
          <p:cNvPicPr>
            <a:picLocks noGrp="1" noChangeAspect="1"/>
          </p:cNvPicPr>
          <p:nvPr>
            <p:ph idx="1"/>
          </p:nvPr>
        </p:nvPicPr>
        <p:blipFill>
          <a:blip r:embed="rId2"/>
          <a:stretch>
            <a:fillRect/>
          </a:stretch>
        </p:blipFill>
        <p:spPr>
          <a:xfrm>
            <a:off x="1339850" y="1956594"/>
            <a:ext cx="9512300" cy="4089400"/>
          </a:xfrm>
        </p:spPr>
      </p:pic>
    </p:spTree>
    <p:extLst>
      <p:ext uri="{BB962C8B-B14F-4D97-AF65-F5344CB8AC3E}">
        <p14:creationId xmlns:p14="http://schemas.microsoft.com/office/powerpoint/2010/main" val="40764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EF748-E702-3C41-9928-1A26DF2179B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Unit impulse</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lose up of a piece of paper&#10;&#10;Description automatically generated">
            <a:extLst>
              <a:ext uri="{FF2B5EF4-FFF2-40B4-BE49-F238E27FC236}">
                <a16:creationId xmlns:a16="http://schemas.microsoft.com/office/drawing/2014/main" id="{36422B97-5E16-5446-BC5A-45C3E167724F}"/>
              </a:ext>
            </a:extLst>
          </p:cNvPr>
          <p:cNvPicPr>
            <a:picLocks noGrp="1" noChangeAspect="1"/>
          </p:cNvPicPr>
          <p:nvPr>
            <p:ph idx="1"/>
          </p:nvPr>
        </p:nvPicPr>
        <p:blipFill rotWithShape="1">
          <a:blip r:embed="rId2"/>
          <a:srcRect l="429" r="132" b="1"/>
          <a:stretch/>
        </p:blipFill>
        <p:spPr>
          <a:xfrm>
            <a:off x="976251" y="942538"/>
            <a:ext cx="7163222" cy="4808332"/>
          </a:xfrm>
          <a:prstGeom prst="rect">
            <a:avLst/>
          </a:prstGeom>
          <a:effectLst/>
        </p:spPr>
      </p:pic>
    </p:spTree>
    <p:extLst>
      <p:ext uri="{BB962C8B-B14F-4D97-AF65-F5344CB8AC3E}">
        <p14:creationId xmlns:p14="http://schemas.microsoft.com/office/powerpoint/2010/main" val="21315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99C3A-293E-BB4E-A85A-7A88286EA06C}"/>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dirty="0">
                <a:solidFill>
                  <a:srgbClr val="2C2C2C"/>
                </a:solidFill>
              </a:rPr>
              <a:t>This is the absolute value of amplitude (absolute value)</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8911C85-21FE-8A4A-A33C-85E47BFADB71}"/>
              </a:ext>
            </a:extLst>
          </p:cNvPr>
          <p:cNvPicPr>
            <a:picLocks noGrp="1" noChangeAspect="1"/>
          </p:cNvPicPr>
          <p:nvPr>
            <p:ph idx="1"/>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412315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kern="1200" dirty="0">
                <a:solidFill>
                  <a:schemeClr val="tx1"/>
                </a:solidFill>
                <a:latin typeface="+mj-lt"/>
                <a:ea typeface="+mj-ea"/>
                <a:cs typeface="+mj-cs"/>
              </a:rPr>
              <a:t>PSD from Welch’s Method – Default values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47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D73CD-E58C-EF40-823A-A10EE8B0EBA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2C2C2C"/>
                </a:solidFill>
              </a:rPr>
              <a:t>Units of (m/s) RMS </a:t>
            </a:r>
            <a:r>
              <a:rPr lang="en-US" sz="3600" dirty="0" err="1">
                <a:solidFill>
                  <a:srgbClr val="2C2C2C"/>
                </a:solidFill>
              </a:rPr>
              <a:t>reportd</a:t>
            </a:r>
            <a:r>
              <a:rPr lang="en-US" sz="3600" dirty="0">
                <a:solidFill>
                  <a:srgbClr val="2C2C2C"/>
                </a:solidFill>
              </a:rPr>
              <a:t> by SciPy Welch() method for computing power spectrum</a:t>
            </a:r>
            <a:endParaRPr lang="en-US" sz="3600" dirty="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C3492C9-57B1-0B40-9F0D-257AA459234A}"/>
              </a:ext>
            </a:extLst>
          </p:cNvPr>
          <p:cNvPicPr>
            <a:picLocks noGrp="1" noChangeAspect="1"/>
          </p:cNvPicPr>
          <p:nvPr>
            <p:ph idx="1"/>
          </p:nvPr>
        </p:nvPicPr>
        <p:blipFill rotWithShape="1">
          <a:blip r:embed="rId2"/>
          <a:srcRect r="561" b="1"/>
          <a:stretch/>
        </p:blipFill>
        <p:spPr>
          <a:xfrm>
            <a:off x="976251" y="942538"/>
            <a:ext cx="7163222" cy="4808332"/>
          </a:xfrm>
          <a:prstGeom prst="rect">
            <a:avLst/>
          </a:prstGeom>
          <a:effectLst/>
        </p:spPr>
      </p:pic>
    </p:spTree>
    <p:extLst>
      <p:ext uri="{BB962C8B-B14F-4D97-AF65-F5344CB8AC3E}">
        <p14:creationId xmlns:p14="http://schemas.microsoft.com/office/powerpoint/2010/main" val="3360024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88378-D00E-3546-AF20-1CE66C20CDC6}"/>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dirty="0">
                <a:solidFill>
                  <a:srgbClr val="2C2C2C"/>
                </a:solidFill>
              </a:rPr>
              <a:t>Units of (m/s)</a:t>
            </a:r>
            <a:r>
              <a:rPr lang="en-US" sz="3600" baseline="30000" dirty="0">
                <a:solidFill>
                  <a:srgbClr val="2C2C2C"/>
                </a:solidFill>
              </a:rPr>
              <a:t>2</a:t>
            </a:r>
            <a:r>
              <a:rPr lang="en-US" sz="3600" dirty="0">
                <a:solidFill>
                  <a:srgbClr val="2C2C2C"/>
                </a:solidFill>
              </a:rPr>
              <a:t>/Hz report by SciPy Welch() method for computing PSD</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6241612-3DCD-8342-8FA9-61123DD97E7B}"/>
              </a:ext>
            </a:extLst>
          </p:cNvPr>
          <p:cNvPicPr>
            <a:picLocks noGrp="1" noChangeAspect="1"/>
          </p:cNvPicPr>
          <p:nvPr>
            <p:ph idx="1"/>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2413483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1C2FF-7964-1E4D-A8F7-29060058A26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Differing Scaling</a:t>
            </a:r>
          </a:p>
        </p:txBody>
      </p:sp>
      <p:pic>
        <p:nvPicPr>
          <p:cNvPr id="7" name="Picture 6" descr="A screenshot of a cell phone&#10;&#10;Description automatically generated">
            <a:extLst>
              <a:ext uri="{FF2B5EF4-FFF2-40B4-BE49-F238E27FC236}">
                <a16:creationId xmlns:a16="http://schemas.microsoft.com/office/drawing/2014/main" id="{98A6331A-6199-2448-961C-5104B4DFFAE7}"/>
              </a:ext>
            </a:extLst>
          </p:cNvPr>
          <p:cNvPicPr>
            <a:picLocks noChangeAspect="1"/>
          </p:cNvPicPr>
          <p:nvPr/>
        </p:nvPicPr>
        <p:blipFill rotWithShape="1">
          <a:blip r:embed="rId2"/>
          <a:srcRect r="430" b="3"/>
          <a:stretch/>
        </p:blipFill>
        <p:spPr>
          <a:xfrm>
            <a:off x="198741" y="2410448"/>
            <a:ext cx="5803323" cy="3890357"/>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C5698161-14D0-6A4C-8A1C-F436BF93F2B5}"/>
              </a:ext>
            </a:extLst>
          </p:cNvPr>
          <p:cNvPicPr>
            <a:picLocks noGrp="1" noChangeAspect="1"/>
          </p:cNvPicPr>
          <p:nvPr>
            <p:ph idx="1"/>
          </p:nvPr>
        </p:nvPicPr>
        <p:blipFill rotWithShape="1">
          <a:blip r:embed="rId3"/>
          <a:srcRect r="430" b="3"/>
          <a:stretch/>
        </p:blipFill>
        <p:spPr>
          <a:xfrm>
            <a:off x="6189934" y="2410448"/>
            <a:ext cx="5803323" cy="3890357"/>
          </a:xfrm>
          <a:prstGeom prst="rect">
            <a:avLst/>
          </a:prstGeom>
        </p:spPr>
      </p:pic>
    </p:spTree>
    <p:extLst>
      <p:ext uri="{BB962C8B-B14F-4D97-AF65-F5344CB8AC3E}">
        <p14:creationId xmlns:p14="http://schemas.microsoft.com/office/powerpoint/2010/main" val="152302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164821-CEA1-FB41-BA9E-1A28E4B7FFC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Checking Periodic Signals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78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8AE-0B61-304B-AD3F-869439825F1B}"/>
              </a:ext>
            </a:extLst>
          </p:cNvPr>
          <p:cNvSpPr>
            <a:spLocks noGrp="1"/>
          </p:cNvSpPr>
          <p:nvPr>
            <p:ph type="title"/>
          </p:nvPr>
        </p:nvSpPr>
        <p:spPr/>
        <p:txBody>
          <a:bodyPr/>
          <a:lstStyle/>
          <a:p>
            <a:r>
              <a:rPr lang="en-US" dirty="0"/>
              <a:t>Peterson (1993)</a:t>
            </a:r>
          </a:p>
        </p:txBody>
      </p:sp>
      <p:sp>
        <p:nvSpPr>
          <p:cNvPr id="3" name="Content Placeholder 2">
            <a:extLst>
              <a:ext uri="{FF2B5EF4-FFF2-40B4-BE49-F238E27FC236}">
                <a16:creationId xmlns:a16="http://schemas.microsoft.com/office/drawing/2014/main" id="{A07A38AD-D87E-D848-962A-60402D150123}"/>
              </a:ext>
            </a:extLst>
          </p:cNvPr>
          <p:cNvSpPr>
            <a:spLocks noGrp="1"/>
          </p:cNvSpPr>
          <p:nvPr>
            <p:ph idx="1"/>
          </p:nvPr>
        </p:nvSpPr>
        <p:spPr>
          <a:xfrm>
            <a:off x="838200" y="1825624"/>
            <a:ext cx="6529552" cy="4743341"/>
          </a:xfrm>
        </p:spPr>
        <p:txBody>
          <a:bodyPr>
            <a:normAutofit/>
          </a:bodyPr>
          <a:lstStyle/>
          <a:p>
            <a:r>
              <a:rPr lang="en-US" sz="2000" dirty="0"/>
              <a:t>Provides formulae for linear interpolants</a:t>
            </a:r>
          </a:p>
          <a:p>
            <a:endParaRPr lang="en-US" sz="2000" dirty="0"/>
          </a:p>
          <a:p>
            <a:r>
              <a:rPr lang="en-US" sz="2000" dirty="0"/>
              <a:t>2 models (high/low) and 3 “flavors”</a:t>
            </a:r>
          </a:p>
          <a:p>
            <a:pPr lvl="1"/>
            <a:r>
              <a:rPr lang="en-US" sz="1800" dirty="0"/>
              <a:t>Acceleration (</a:t>
            </a:r>
            <a:r>
              <a:rPr lang="en-US" sz="1800" i="1" dirty="0"/>
              <a:t>Power</a:t>
            </a:r>
            <a:r>
              <a:rPr lang="en-US" sz="1800" dirty="0"/>
              <a:t> spectral density)</a:t>
            </a:r>
          </a:p>
          <a:p>
            <a:pPr lvl="2"/>
            <a:r>
              <a:rPr lang="en-US" sz="1600" dirty="0"/>
              <a:t>Units: (m^2/s^4)/Hz</a:t>
            </a:r>
          </a:p>
          <a:p>
            <a:pPr lvl="1"/>
            <a:r>
              <a:rPr lang="en-US" sz="1800" dirty="0"/>
              <a:t>Velocity (Not power anymore I don’t think? Another type of spectral density?)</a:t>
            </a:r>
          </a:p>
          <a:p>
            <a:pPr lvl="2"/>
            <a:r>
              <a:rPr lang="en-US" sz="1600" dirty="0"/>
              <a:t>Units: (m/s^2)/Hz</a:t>
            </a:r>
          </a:p>
          <a:p>
            <a:pPr lvl="1"/>
            <a:r>
              <a:rPr lang="en-US" sz="1800" dirty="0"/>
              <a:t>Displacement (Another type of spectral density)</a:t>
            </a:r>
          </a:p>
          <a:p>
            <a:pPr lvl="2"/>
            <a:r>
              <a:rPr lang="en-US" sz="1600" dirty="0"/>
              <a:t>Units: (m^2)/Hz</a:t>
            </a:r>
          </a:p>
          <a:p>
            <a:pPr lvl="1"/>
            <a:endParaRPr lang="en-US" sz="1800" dirty="0"/>
          </a:p>
          <a:p>
            <a:pPr lvl="1"/>
            <a:endParaRPr lang="en-US" sz="1800" dirty="0"/>
          </a:p>
        </p:txBody>
      </p:sp>
      <p:pic>
        <p:nvPicPr>
          <p:cNvPr id="4" name="Picture 3">
            <a:extLst>
              <a:ext uri="{FF2B5EF4-FFF2-40B4-BE49-F238E27FC236}">
                <a16:creationId xmlns:a16="http://schemas.microsoft.com/office/drawing/2014/main" id="{DB77D2EE-D219-6240-907A-0D51B7A0713E}"/>
              </a:ext>
            </a:extLst>
          </p:cNvPr>
          <p:cNvPicPr>
            <a:picLocks noChangeAspect="1"/>
          </p:cNvPicPr>
          <p:nvPr/>
        </p:nvPicPr>
        <p:blipFill>
          <a:blip r:embed="rId2"/>
          <a:stretch>
            <a:fillRect/>
          </a:stretch>
        </p:blipFill>
        <p:spPr>
          <a:xfrm>
            <a:off x="6997919" y="2977575"/>
            <a:ext cx="4838700" cy="457200"/>
          </a:xfrm>
          <a:prstGeom prst="rect">
            <a:avLst/>
          </a:prstGeom>
        </p:spPr>
      </p:pic>
      <p:pic>
        <p:nvPicPr>
          <p:cNvPr id="5" name="Picture 4">
            <a:extLst>
              <a:ext uri="{FF2B5EF4-FFF2-40B4-BE49-F238E27FC236}">
                <a16:creationId xmlns:a16="http://schemas.microsoft.com/office/drawing/2014/main" id="{6DB077DA-F023-AA46-8DC7-6108219DC0DD}"/>
              </a:ext>
            </a:extLst>
          </p:cNvPr>
          <p:cNvPicPr>
            <a:picLocks noChangeAspect="1"/>
          </p:cNvPicPr>
          <p:nvPr/>
        </p:nvPicPr>
        <p:blipFill>
          <a:blip r:embed="rId3"/>
          <a:stretch>
            <a:fillRect/>
          </a:stretch>
        </p:blipFill>
        <p:spPr>
          <a:xfrm>
            <a:off x="6997919" y="4120274"/>
            <a:ext cx="5054600" cy="698500"/>
          </a:xfrm>
          <a:prstGeom prst="rect">
            <a:avLst/>
          </a:prstGeom>
        </p:spPr>
      </p:pic>
    </p:spTree>
    <p:extLst>
      <p:ext uri="{BB962C8B-B14F-4D97-AF65-F5344CB8AC3E}">
        <p14:creationId xmlns:p14="http://schemas.microsoft.com/office/powerpoint/2010/main" val="1942465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ECB78-9864-254C-B94C-5F1601C4595C}"/>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100" dirty="0">
                <a:solidFill>
                  <a:srgbClr val="FFFFFF"/>
                </a:solidFill>
              </a:rPr>
              <a:t>Understanding Scaling – Welch’s Method - Test sine() Signal</a:t>
            </a:r>
          </a:p>
        </p:txBody>
      </p:sp>
      <p:sp>
        <p:nvSpPr>
          <p:cNvPr id="1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62ED672B-4EC6-C145-B122-5425215C0FA3}"/>
              </a:ext>
            </a:extLst>
          </p:cNvPr>
          <p:cNvPicPr>
            <a:picLocks noGrp="1" noChangeAspect="1"/>
          </p:cNvPicPr>
          <p:nvPr>
            <p:ph idx="1"/>
          </p:nvPr>
        </p:nvPicPr>
        <p:blipFill rotWithShape="1">
          <a:blip r:embed="rId2"/>
          <a:srcRect r="561" b="1"/>
          <a:stretch/>
        </p:blipFill>
        <p:spPr>
          <a:xfrm>
            <a:off x="976251" y="942538"/>
            <a:ext cx="7163222" cy="4808332"/>
          </a:xfrm>
          <a:prstGeom prst="rect">
            <a:avLst/>
          </a:prstGeom>
          <a:effectLst/>
        </p:spPr>
      </p:pic>
    </p:spTree>
    <p:extLst>
      <p:ext uri="{BB962C8B-B14F-4D97-AF65-F5344CB8AC3E}">
        <p14:creationId xmlns:p14="http://schemas.microsoft.com/office/powerpoint/2010/main" val="2278746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164821-CEA1-FB41-BA9E-1A28E4B7FFC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Welch’s Method – Parameter Tuning</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33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60B68-D3C5-B343-990D-82D5D22BF343}"/>
              </a:ext>
            </a:extLst>
          </p:cNvPr>
          <p:cNvSpPr>
            <a:spLocks noGrp="1"/>
          </p:cNvSpPr>
          <p:nvPr>
            <p:ph type="title"/>
          </p:nvPr>
        </p:nvSpPr>
        <p:spPr>
          <a:xfrm>
            <a:off x="1001684" y="170412"/>
            <a:ext cx="10178934" cy="1328730"/>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Setting </a:t>
            </a:r>
            <a:r>
              <a:rPr lang="en-US" sz="5200" i="1" kern="1200" dirty="0">
                <a:solidFill>
                  <a:schemeClr val="tx1"/>
                </a:solidFill>
                <a:latin typeface="+mj-lt"/>
                <a:ea typeface="+mj-ea"/>
                <a:cs typeface="+mj-cs"/>
              </a:rPr>
              <a:t>fs</a:t>
            </a:r>
            <a:r>
              <a:rPr lang="en-US" sz="5200" kern="1200" dirty="0">
                <a:solidFill>
                  <a:schemeClr val="tx1"/>
                </a:solidFill>
                <a:latin typeface="+mj-lt"/>
                <a:ea typeface="+mj-ea"/>
                <a:cs typeface="+mj-cs"/>
              </a:rPr>
              <a:t> (0.01) and </a:t>
            </a:r>
            <a:r>
              <a:rPr lang="en-US" sz="5200" i="1" kern="1200" dirty="0" err="1">
                <a:solidFill>
                  <a:schemeClr val="tx1"/>
                </a:solidFill>
                <a:latin typeface="+mj-lt"/>
                <a:ea typeface="+mj-ea"/>
                <a:cs typeface="+mj-cs"/>
              </a:rPr>
              <a:t>nfft</a:t>
            </a:r>
            <a:r>
              <a:rPr lang="en-US" sz="5200" kern="1200" dirty="0">
                <a:solidFill>
                  <a:schemeClr val="tx1"/>
                </a:solidFill>
                <a:latin typeface="+mj-lt"/>
                <a:ea typeface="+mj-ea"/>
                <a:cs typeface="+mj-cs"/>
              </a:rPr>
              <a:t> (as full length)</a:t>
            </a:r>
          </a:p>
        </p:txBody>
      </p:sp>
      <p:pic>
        <p:nvPicPr>
          <p:cNvPr id="5" name="Content Placeholder 4" descr="A screenshot of a cell phone&#10;&#10;Description automatically generated">
            <a:extLst>
              <a:ext uri="{FF2B5EF4-FFF2-40B4-BE49-F238E27FC236}">
                <a16:creationId xmlns:a16="http://schemas.microsoft.com/office/drawing/2014/main" id="{32B75400-A22B-034E-A005-B09DFADB8877}"/>
              </a:ext>
            </a:extLst>
          </p:cNvPr>
          <p:cNvPicPr>
            <a:picLocks noGrp="1" noChangeAspect="1"/>
          </p:cNvPicPr>
          <p:nvPr>
            <p:ph idx="1"/>
          </p:nvPr>
        </p:nvPicPr>
        <p:blipFill rotWithShape="1">
          <a:blip r:embed="rId2"/>
          <a:srcRect r="430" b="3"/>
          <a:stretch/>
        </p:blipFill>
        <p:spPr>
          <a:xfrm>
            <a:off x="198741" y="2410448"/>
            <a:ext cx="5803323" cy="389035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50F48A2-0C50-E64F-BF58-FCDEB2D9354D}"/>
              </a:ext>
            </a:extLst>
          </p:cNvPr>
          <p:cNvPicPr>
            <a:picLocks noChangeAspect="1"/>
          </p:cNvPicPr>
          <p:nvPr/>
        </p:nvPicPr>
        <p:blipFill rotWithShape="1">
          <a:blip r:embed="rId3"/>
          <a:srcRect r="430" b="3"/>
          <a:stretch/>
        </p:blipFill>
        <p:spPr>
          <a:xfrm>
            <a:off x="6189934" y="2410448"/>
            <a:ext cx="5803323" cy="3890357"/>
          </a:xfrm>
          <a:prstGeom prst="rect">
            <a:avLst/>
          </a:prstGeom>
        </p:spPr>
      </p:pic>
    </p:spTree>
    <p:extLst>
      <p:ext uri="{BB962C8B-B14F-4D97-AF65-F5344CB8AC3E}">
        <p14:creationId xmlns:p14="http://schemas.microsoft.com/office/powerpoint/2010/main" val="3366469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C67E99-3106-C147-8569-79C7CF887B53}"/>
              </a:ext>
            </a:extLst>
          </p:cNvPr>
          <p:cNvSpPr>
            <a:spLocks noGrp="1"/>
          </p:cNvSpPr>
          <p:nvPr>
            <p:ph type="title"/>
          </p:nvPr>
        </p:nvSpPr>
        <p:spPr>
          <a:xfrm>
            <a:off x="1051560" y="586822"/>
            <a:ext cx="3657600" cy="1645920"/>
          </a:xfrm>
        </p:spPr>
        <p:txBody>
          <a:bodyPr>
            <a:normAutofit/>
          </a:bodyPr>
          <a:lstStyle/>
          <a:p>
            <a:r>
              <a:rPr lang="en-US" sz="3200"/>
              <a:t> PSD / PS</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E72FA21-8A25-834D-9659-5991D06B9360}"/>
              </a:ext>
            </a:extLst>
          </p:cNvPr>
          <p:cNvSpPr>
            <a:spLocks noGrp="1"/>
          </p:cNvSpPr>
          <p:nvPr>
            <p:ph idx="1"/>
          </p:nvPr>
        </p:nvSpPr>
        <p:spPr>
          <a:xfrm>
            <a:off x="5250106" y="586822"/>
            <a:ext cx="6106742" cy="1645920"/>
          </a:xfrm>
        </p:spPr>
        <p:txBody>
          <a:bodyPr anchor="ctr">
            <a:normAutofit/>
          </a:bodyPr>
          <a:lstStyle/>
          <a:p>
            <a:r>
              <a:rPr lang="en-US" sz="1800" dirty="0"/>
              <a:t>Plotting PSD/PS ratios to see scaling differences</a:t>
            </a:r>
          </a:p>
          <a:p>
            <a:r>
              <a:rPr lang="en-US" sz="1800" dirty="0"/>
              <a:t>170.666 repeating. Variations are rounding differences</a:t>
            </a:r>
          </a:p>
          <a:p>
            <a:r>
              <a:rPr lang="en-US" sz="1800" dirty="0"/>
              <a:t>∆ = .01 ; </a:t>
            </a:r>
            <a:r>
              <a:rPr lang="en-US" sz="1800" dirty="0" err="1"/>
              <a:t>nFFT</a:t>
            </a:r>
            <a:r>
              <a:rPr lang="en-US" sz="1800" dirty="0"/>
              <a:t> = 256,000</a:t>
            </a:r>
          </a:p>
          <a:p>
            <a:r>
              <a:rPr lang="en-US" sz="1800" dirty="0" err="1"/>
              <a:t>nfft</a:t>
            </a:r>
            <a:r>
              <a:rPr lang="en-US" sz="1800" dirty="0"/>
              <a:t> = </a:t>
            </a:r>
            <a:r>
              <a:rPr lang="en-US" sz="1800" dirty="0" err="1"/>
              <a:t>len</a:t>
            </a:r>
            <a:r>
              <a:rPr lang="en-US" sz="1800" dirty="0"/>
              <a:t>(t) , no </a:t>
            </a:r>
            <a:r>
              <a:rPr lang="en-US" sz="1800" dirty="0" err="1"/>
              <a:t>nperseg</a:t>
            </a:r>
            <a:r>
              <a:rPr lang="en-US" sz="1800" dirty="0"/>
              <a:t> </a:t>
            </a:r>
            <a:r>
              <a:rPr lang="en-US" sz="1800" dirty="0" err="1"/>
              <a:t>arg</a:t>
            </a:r>
            <a:r>
              <a:rPr lang="en-US" sz="1800" dirty="0"/>
              <a:t> set</a:t>
            </a:r>
          </a:p>
        </p:txBody>
      </p:sp>
      <p:pic>
        <p:nvPicPr>
          <p:cNvPr id="5" name="Picture 4" descr="A screenshot of a cell phone&#10;&#10;Description automatically generated">
            <a:extLst>
              <a:ext uri="{FF2B5EF4-FFF2-40B4-BE49-F238E27FC236}">
                <a16:creationId xmlns:a16="http://schemas.microsoft.com/office/drawing/2014/main" id="{87A597C1-765C-BA4D-9DB8-35886C6D340D}"/>
              </a:ext>
            </a:extLst>
          </p:cNvPr>
          <p:cNvPicPr>
            <a:picLocks noChangeAspect="1"/>
          </p:cNvPicPr>
          <p:nvPr/>
        </p:nvPicPr>
        <p:blipFill>
          <a:blip r:embed="rId2"/>
          <a:stretch>
            <a:fillRect/>
          </a:stretch>
        </p:blipFill>
        <p:spPr>
          <a:xfrm>
            <a:off x="688905" y="2729397"/>
            <a:ext cx="5219264" cy="348386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C3B8C48-10AD-DB4C-99F9-DFB9736ADBEF}"/>
              </a:ext>
            </a:extLst>
          </p:cNvPr>
          <p:cNvPicPr>
            <a:picLocks noChangeAspect="1"/>
          </p:cNvPicPr>
          <p:nvPr/>
        </p:nvPicPr>
        <p:blipFill>
          <a:blip r:embed="rId3"/>
          <a:stretch>
            <a:fillRect/>
          </a:stretch>
        </p:blipFill>
        <p:spPr>
          <a:xfrm>
            <a:off x="6350690" y="2729397"/>
            <a:ext cx="5219264" cy="3483864"/>
          </a:xfrm>
          <a:prstGeom prst="rect">
            <a:avLst/>
          </a:prstGeom>
        </p:spPr>
      </p:pic>
    </p:spTree>
    <p:extLst>
      <p:ext uri="{BB962C8B-B14F-4D97-AF65-F5344CB8AC3E}">
        <p14:creationId xmlns:p14="http://schemas.microsoft.com/office/powerpoint/2010/main" val="1400246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7E99-3106-C147-8569-79C7CF887B53}"/>
              </a:ext>
            </a:extLst>
          </p:cNvPr>
          <p:cNvSpPr>
            <a:spLocks noGrp="1"/>
          </p:cNvSpPr>
          <p:nvPr>
            <p:ph type="title"/>
          </p:nvPr>
        </p:nvSpPr>
        <p:spPr>
          <a:xfrm>
            <a:off x="1051560" y="586822"/>
            <a:ext cx="3657600" cy="1645920"/>
          </a:xfrm>
        </p:spPr>
        <p:txBody>
          <a:bodyPr>
            <a:normAutofit/>
          </a:bodyPr>
          <a:lstStyle/>
          <a:p>
            <a:r>
              <a:rPr lang="en-US" sz="3200" dirty="0"/>
              <a:t> PSD / PS</a:t>
            </a:r>
          </a:p>
        </p:txBody>
      </p:sp>
      <p:sp>
        <p:nvSpPr>
          <p:cNvPr id="3" name="Content Placeholder 2">
            <a:extLst>
              <a:ext uri="{FF2B5EF4-FFF2-40B4-BE49-F238E27FC236}">
                <a16:creationId xmlns:a16="http://schemas.microsoft.com/office/drawing/2014/main" id="{5E72FA21-8A25-834D-9659-5991D06B9360}"/>
              </a:ext>
            </a:extLst>
          </p:cNvPr>
          <p:cNvSpPr>
            <a:spLocks noGrp="1"/>
          </p:cNvSpPr>
          <p:nvPr>
            <p:ph idx="1"/>
          </p:nvPr>
        </p:nvSpPr>
        <p:spPr>
          <a:xfrm>
            <a:off x="5250106" y="586822"/>
            <a:ext cx="6106742" cy="1645920"/>
          </a:xfrm>
        </p:spPr>
        <p:txBody>
          <a:bodyPr anchor="ctr">
            <a:normAutofit/>
          </a:bodyPr>
          <a:lstStyle/>
          <a:p>
            <a:r>
              <a:rPr lang="en-US" sz="4800" b="1" u="sng" dirty="0"/>
              <a:t>Why 170.667??  </a:t>
            </a:r>
          </a:p>
        </p:txBody>
      </p:sp>
      <p:pic>
        <p:nvPicPr>
          <p:cNvPr id="5" name="Picture 4" descr="A screenshot of a cell phone&#10;&#10;Description automatically generated">
            <a:extLst>
              <a:ext uri="{FF2B5EF4-FFF2-40B4-BE49-F238E27FC236}">
                <a16:creationId xmlns:a16="http://schemas.microsoft.com/office/drawing/2014/main" id="{87A597C1-765C-BA4D-9DB8-35886C6D340D}"/>
              </a:ext>
            </a:extLst>
          </p:cNvPr>
          <p:cNvPicPr>
            <a:picLocks noChangeAspect="1"/>
          </p:cNvPicPr>
          <p:nvPr/>
        </p:nvPicPr>
        <p:blipFill>
          <a:blip r:embed="rId2"/>
          <a:stretch>
            <a:fillRect/>
          </a:stretch>
        </p:blipFill>
        <p:spPr>
          <a:xfrm>
            <a:off x="688905" y="2729397"/>
            <a:ext cx="5219264" cy="348386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C3B8C48-10AD-DB4C-99F9-DFB9736ADBEF}"/>
              </a:ext>
            </a:extLst>
          </p:cNvPr>
          <p:cNvPicPr>
            <a:picLocks noChangeAspect="1"/>
          </p:cNvPicPr>
          <p:nvPr/>
        </p:nvPicPr>
        <p:blipFill>
          <a:blip r:embed="rId3"/>
          <a:stretch>
            <a:fillRect/>
          </a:stretch>
        </p:blipFill>
        <p:spPr>
          <a:xfrm>
            <a:off x="6350690" y="2729397"/>
            <a:ext cx="5219264" cy="3483864"/>
          </a:xfrm>
          <a:prstGeom prst="rect">
            <a:avLst/>
          </a:prstGeom>
        </p:spPr>
      </p:pic>
    </p:spTree>
    <p:extLst>
      <p:ext uri="{BB962C8B-B14F-4D97-AF65-F5344CB8AC3E}">
        <p14:creationId xmlns:p14="http://schemas.microsoft.com/office/powerpoint/2010/main" val="782645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1BA80-7785-FC4B-9D1F-77C969A134A7}"/>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en-US" sz="4100"/>
              <a:t>Parameter Tuning</a:t>
            </a:r>
          </a:p>
        </p:txBody>
      </p:sp>
      <p:sp>
        <p:nvSpPr>
          <p:cNvPr id="3" name="Content Placeholder 2">
            <a:extLst>
              <a:ext uri="{FF2B5EF4-FFF2-40B4-BE49-F238E27FC236}">
                <a16:creationId xmlns:a16="http://schemas.microsoft.com/office/drawing/2014/main" id="{58F9C9A5-78F2-9040-A568-83C2DD06A391}"/>
              </a:ext>
            </a:extLst>
          </p:cNvPr>
          <p:cNvSpPr>
            <a:spLocks noGrp="1"/>
          </p:cNvSpPr>
          <p:nvPr>
            <p:ph idx="1"/>
          </p:nvPr>
        </p:nvSpPr>
        <p:spPr>
          <a:xfrm>
            <a:off x="645858" y="5855843"/>
            <a:ext cx="10906061" cy="458470"/>
          </a:xfrm>
          <a:noFill/>
        </p:spPr>
        <p:txBody>
          <a:bodyPr vert="horz" lIns="91440" tIns="45720" rIns="91440" bIns="45720" rtlCol="0">
            <a:normAutofit/>
          </a:bodyPr>
          <a:lstStyle/>
          <a:p>
            <a:pPr marL="0" indent="0" algn="ctr">
              <a:buNone/>
            </a:pPr>
            <a:r>
              <a:rPr lang="en-US" sz="2400"/>
              <a:t>Welch’s method greatly influenced by window size and overlap</a:t>
            </a:r>
          </a:p>
        </p:txBody>
      </p:sp>
      <p:sp>
        <p:nvSpPr>
          <p:cNvPr id="9" name="Rectangle 8">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CA3339-93A7-854D-8A00-7EADDA0AFC0F}"/>
              </a:ext>
            </a:extLst>
          </p:cNvPr>
          <p:cNvPicPr>
            <a:picLocks noChangeAspect="1"/>
          </p:cNvPicPr>
          <p:nvPr/>
        </p:nvPicPr>
        <p:blipFill rotWithShape="1">
          <a:blip r:embed="rId2"/>
          <a:srcRect r="1" b="14984"/>
          <a:stretch/>
        </p:blipFill>
        <p:spPr>
          <a:xfrm>
            <a:off x="2170029" y="804672"/>
            <a:ext cx="7851943" cy="3554676"/>
          </a:xfrm>
          <a:prstGeom prst="rect">
            <a:avLst/>
          </a:prstGeom>
          <a:effectLst/>
        </p:spPr>
      </p:pic>
    </p:spTree>
    <p:extLst>
      <p:ext uri="{BB962C8B-B14F-4D97-AF65-F5344CB8AC3E}">
        <p14:creationId xmlns:p14="http://schemas.microsoft.com/office/powerpoint/2010/main" val="2455070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B90B60-E827-C44B-9F3E-F7C2A0830FF6}"/>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Parameter tuning - </a:t>
            </a:r>
            <a:r>
              <a:rPr lang="en-US" sz="3000" i="1" dirty="0" err="1">
                <a:solidFill>
                  <a:schemeClr val="bg1"/>
                </a:solidFill>
              </a:rPr>
              <a:t>nperseg</a:t>
            </a:r>
            <a:endParaRPr lang="en-US" sz="3000" dirty="0">
              <a:solidFill>
                <a:schemeClr val="bg1"/>
              </a:solidFill>
            </a:endParaRPr>
          </a:p>
        </p:txBody>
      </p:sp>
      <p:cxnSp>
        <p:nvCxnSpPr>
          <p:cNvPr id="14" name="Straight Connector 13">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AE0CB5-EC2A-3F42-B33B-47DEE16BDF74}"/>
              </a:ext>
            </a:extLst>
          </p:cNvPr>
          <p:cNvSpPr>
            <a:spLocks noGrp="1"/>
          </p:cNvSpPr>
          <p:nvPr>
            <p:ph idx="1"/>
          </p:nvPr>
        </p:nvSpPr>
        <p:spPr>
          <a:xfrm>
            <a:off x="4945336" y="506727"/>
            <a:ext cx="6609921" cy="1526741"/>
          </a:xfrm>
        </p:spPr>
        <p:txBody>
          <a:bodyPr anchor="ctr">
            <a:normAutofit lnSpcReduction="10000"/>
          </a:bodyPr>
          <a:lstStyle/>
          <a:p>
            <a:r>
              <a:rPr lang="en-US" sz="2200" dirty="0">
                <a:solidFill>
                  <a:schemeClr val="bg1"/>
                </a:solidFill>
              </a:rPr>
              <a:t>Small window width = less smoothing, higher </a:t>
            </a:r>
            <a:r>
              <a:rPr lang="en-US" sz="2200" dirty="0" err="1">
                <a:solidFill>
                  <a:schemeClr val="bg1"/>
                </a:solidFill>
              </a:rPr>
              <a:t>freq</a:t>
            </a:r>
            <a:r>
              <a:rPr lang="en-US" sz="2200" dirty="0">
                <a:solidFill>
                  <a:schemeClr val="bg1"/>
                </a:solidFill>
              </a:rPr>
              <a:t> res</a:t>
            </a:r>
          </a:p>
          <a:p>
            <a:r>
              <a:rPr lang="en-US" sz="2200" dirty="0">
                <a:solidFill>
                  <a:schemeClr val="bg1"/>
                </a:solidFill>
              </a:rPr>
              <a:t>Wider window width = more smoothing, lower </a:t>
            </a:r>
            <a:r>
              <a:rPr lang="en-US" sz="2200" dirty="0" err="1">
                <a:solidFill>
                  <a:schemeClr val="bg1"/>
                </a:solidFill>
              </a:rPr>
              <a:t>freq</a:t>
            </a:r>
            <a:r>
              <a:rPr lang="en-US" sz="2200" dirty="0">
                <a:solidFill>
                  <a:schemeClr val="bg1"/>
                </a:solidFill>
              </a:rPr>
              <a:t> res</a:t>
            </a:r>
          </a:p>
          <a:p>
            <a:r>
              <a:rPr lang="en-US" sz="2200" dirty="0" err="1">
                <a:solidFill>
                  <a:schemeClr val="bg1"/>
                </a:solidFill>
              </a:rPr>
              <a:t>Nfft</a:t>
            </a:r>
            <a:r>
              <a:rPr lang="en-US" sz="2200" dirty="0">
                <a:solidFill>
                  <a:schemeClr val="bg1"/>
                </a:solidFill>
              </a:rPr>
              <a:t> here is the full number of data points</a:t>
            </a:r>
          </a:p>
        </p:txBody>
      </p:sp>
      <p:pic>
        <p:nvPicPr>
          <p:cNvPr id="7" name="Picture 6" descr="A screenshot of a cell phone&#10;&#10;Description automatically generated">
            <a:extLst>
              <a:ext uri="{FF2B5EF4-FFF2-40B4-BE49-F238E27FC236}">
                <a16:creationId xmlns:a16="http://schemas.microsoft.com/office/drawing/2014/main" id="{28557A16-4DF6-D34D-BA09-EC8220F7C71F}"/>
              </a:ext>
            </a:extLst>
          </p:cNvPr>
          <p:cNvPicPr>
            <a:picLocks noChangeAspect="1"/>
          </p:cNvPicPr>
          <p:nvPr/>
        </p:nvPicPr>
        <p:blipFill rotWithShape="1">
          <a:blip r:embed="rId2"/>
          <a:srcRect r="1013" b="-2"/>
          <a:stretch/>
        </p:blipFill>
        <p:spPr>
          <a:xfrm>
            <a:off x="393308" y="2523915"/>
            <a:ext cx="5559480" cy="374904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7843074-C714-C744-888B-1EAB58BBAA73}"/>
              </a:ext>
            </a:extLst>
          </p:cNvPr>
          <p:cNvPicPr>
            <a:picLocks noChangeAspect="1"/>
          </p:cNvPicPr>
          <p:nvPr/>
        </p:nvPicPr>
        <p:blipFill rotWithShape="1">
          <a:blip r:embed="rId3"/>
          <a:srcRect l="830" r="406" b="-2"/>
          <a:stretch/>
        </p:blipFill>
        <p:spPr>
          <a:xfrm>
            <a:off x="6251736" y="2527997"/>
            <a:ext cx="5546955" cy="3749040"/>
          </a:xfrm>
          <a:prstGeom prst="rect">
            <a:avLst/>
          </a:prstGeom>
        </p:spPr>
      </p:pic>
      <p:sp>
        <p:nvSpPr>
          <p:cNvPr id="8" name="TextBox 7">
            <a:extLst>
              <a:ext uri="{FF2B5EF4-FFF2-40B4-BE49-F238E27FC236}">
                <a16:creationId xmlns:a16="http://schemas.microsoft.com/office/drawing/2014/main" id="{CE98D226-597E-AB47-96A0-F6610FE5A9D2}"/>
              </a:ext>
            </a:extLst>
          </p:cNvPr>
          <p:cNvSpPr txBox="1"/>
          <p:nvPr/>
        </p:nvSpPr>
        <p:spPr>
          <a:xfrm>
            <a:off x="1730981" y="6088289"/>
            <a:ext cx="4424082" cy="369332"/>
          </a:xfrm>
          <a:prstGeom prst="rect">
            <a:avLst/>
          </a:prstGeom>
          <a:noFill/>
        </p:spPr>
        <p:txBody>
          <a:bodyPr wrap="square" rtlCol="0">
            <a:spAutoFit/>
          </a:bodyPr>
          <a:lstStyle/>
          <a:p>
            <a:r>
              <a:rPr lang="en-US" dirty="0"/>
              <a:t>Series split into 500 windows</a:t>
            </a:r>
          </a:p>
        </p:txBody>
      </p:sp>
      <p:sp>
        <p:nvSpPr>
          <p:cNvPr id="11" name="TextBox 10">
            <a:extLst>
              <a:ext uri="{FF2B5EF4-FFF2-40B4-BE49-F238E27FC236}">
                <a16:creationId xmlns:a16="http://schemas.microsoft.com/office/drawing/2014/main" id="{6F75050A-898B-B54E-AA53-96ED1AC521B8}"/>
              </a:ext>
            </a:extLst>
          </p:cNvPr>
          <p:cNvSpPr txBox="1"/>
          <p:nvPr/>
        </p:nvSpPr>
        <p:spPr>
          <a:xfrm>
            <a:off x="7673557" y="6088289"/>
            <a:ext cx="4424082" cy="369332"/>
          </a:xfrm>
          <a:prstGeom prst="rect">
            <a:avLst/>
          </a:prstGeom>
          <a:noFill/>
        </p:spPr>
        <p:txBody>
          <a:bodyPr wrap="square" rtlCol="0">
            <a:spAutoFit/>
          </a:bodyPr>
          <a:lstStyle/>
          <a:p>
            <a:r>
              <a:rPr lang="en-US" dirty="0"/>
              <a:t>Series split into 5000 windows</a:t>
            </a:r>
          </a:p>
        </p:txBody>
      </p:sp>
    </p:spTree>
    <p:extLst>
      <p:ext uri="{BB962C8B-B14F-4D97-AF65-F5344CB8AC3E}">
        <p14:creationId xmlns:p14="http://schemas.microsoft.com/office/powerpoint/2010/main" val="1668267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7AD5CD-490B-F04B-AFEE-BF9E076ECE7D}"/>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Parameter tuning - </a:t>
            </a:r>
            <a:r>
              <a:rPr lang="en-US" sz="3000" i="1" dirty="0" err="1">
                <a:solidFill>
                  <a:schemeClr val="bg1"/>
                </a:solidFill>
              </a:rPr>
              <a:t>nperseg</a:t>
            </a:r>
            <a:endParaRPr lang="en-US" sz="3000" dirty="0">
              <a:solidFill>
                <a:schemeClr val="bg1"/>
              </a:solidFill>
            </a:endParaRPr>
          </a:p>
        </p:txBody>
      </p:sp>
      <p:cxnSp>
        <p:nvCxnSpPr>
          <p:cNvPr id="16" name="Straight Connector 1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bird&#10;&#10;Description automatically generated">
            <a:extLst>
              <a:ext uri="{FF2B5EF4-FFF2-40B4-BE49-F238E27FC236}">
                <a16:creationId xmlns:a16="http://schemas.microsoft.com/office/drawing/2014/main" id="{9F9014C3-84C6-5447-A464-A011EEB2136B}"/>
              </a:ext>
            </a:extLst>
          </p:cNvPr>
          <p:cNvPicPr>
            <a:picLocks noGrp="1" noChangeAspect="1"/>
          </p:cNvPicPr>
          <p:nvPr>
            <p:ph idx="1"/>
          </p:nvPr>
        </p:nvPicPr>
        <p:blipFill>
          <a:blip r:embed="rId2"/>
          <a:stretch>
            <a:fillRect/>
          </a:stretch>
        </p:blipFill>
        <p:spPr>
          <a:xfrm>
            <a:off x="393308" y="2527997"/>
            <a:ext cx="5546943" cy="3697963"/>
          </a:xfrm>
        </p:spPr>
      </p:pic>
      <p:pic>
        <p:nvPicPr>
          <p:cNvPr id="7" name="Picture 6" descr="A screenshot of a cell phone&#10;&#10;Description automatically generated">
            <a:extLst>
              <a:ext uri="{FF2B5EF4-FFF2-40B4-BE49-F238E27FC236}">
                <a16:creationId xmlns:a16="http://schemas.microsoft.com/office/drawing/2014/main" id="{47829F04-836F-9E43-9EAE-ACDD227EA435}"/>
              </a:ext>
            </a:extLst>
          </p:cNvPr>
          <p:cNvPicPr>
            <a:picLocks noChangeAspect="1"/>
          </p:cNvPicPr>
          <p:nvPr/>
        </p:nvPicPr>
        <p:blipFill rotWithShape="1">
          <a:blip r:embed="rId3"/>
          <a:srcRect r="1236" b="-2"/>
          <a:stretch/>
        </p:blipFill>
        <p:spPr>
          <a:xfrm>
            <a:off x="6251736" y="2527997"/>
            <a:ext cx="5546955" cy="3749040"/>
          </a:xfrm>
          <a:prstGeom prst="rect">
            <a:avLst/>
          </a:prstGeom>
        </p:spPr>
      </p:pic>
      <p:sp>
        <p:nvSpPr>
          <p:cNvPr id="13" name="TextBox 12">
            <a:extLst>
              <a:ext uri="{FF2B5EF4-FFF2-40B4-BE49-F238E27FC236}">
                <a16:creationId xmlns:a16="http://schemas.microsoft.com/office/drawing/2014/main" id="{EEB3655E-207A-134E-8753-2DF8A3C496EA}"/>
              </a:ext>
            </a:extLst>
          </p:cNvPr>
          <p:cNvSpPr txBox="1"/>
          <p:nvPr/>
        </p:nvSpPr>
        <p:spPr>
          <a:xfrm>
            <a:off x="1730981" y="6088289"/>
            <a:ext cx="4424082" cy="369332"/>
          </a:xfrm>
          <a:prstGeom prst="rect">
            <a:avLst/>
          </a:prstGeom>
          <a:noFill/>
        </p:spPr>
        <p:txBody>
          <a:bodyPr wrap="square" rtlCol="0">
            <a:spAutoFit/>
          </a:bodyPr>
          <a:lstStyle/>
          <a:p>
            <a:r>
              <a:rPr lang="en-US" dirty="0"/>
              <a:t>Series split into 500 windows</a:t>
            </a:r>
          </a:p>
        </p:txBody>
      </p:sp>
      <p:sp>
        <p:nvSpPr>
          <p:cNvPr id="15" name="TextBox 14">
            <a:extLst>
              <a:ext uri="{FF2B5EF4-FFF2-40B4-BE49-F238E27FC236}">
                <a16:creationId xmlns:a16="http://schemas.microsoft.com/office/drawing/2014/main" id="{3BD62FED-5349-E14A-A0FA-1C41C755E889}"/>
              </a:ext>
            </a:extLst>
          </p:cNvPr>
          <p:cNvSpPr txBox="1"/>
          <p:nvPr/>
        </p:nvSpPr>
        <p:spPr>
          <a:xfrm>
            <a:off x="7673557" y="6088289"/>
            <a:ext cx="4424082" cy="369332"/>
          </a:xfrm>
          <a:prstGeom prst="rect">
            <a:avLst/>
          </a:prstGeom>
          <a:noFill/>
        </p:spPr>
        <p:txBody>
          <a:bodyPr wrap="square" rtlCol="0">
            <a:spAutoFit/>
          </a:bodyPr>
          <a:lstStyle/>
          <a:p>
            <a:r>
              <a:rPr lang="en-US" dirty="0"/>
              <a:t>Series split into 5000 windows</a:t>
            </a:r>
          </a:p>
        </p:txBody>
      </p:sp>
      <p:sp>
        <p:nvSpPr>
          <p:cNvPr id="18" name="Content Placeholder 2">
            <a:extLst>
              <a:ext uri="{FF2B5EF4-FFF2-40B4-BE49-F238E27FC236}">
                <a16:creationId xmlns:a16="http://schemas.microsoft.com/office/drawing/2014/main" id="{417FCFFB-B3BD-474F-87F5-7DEC0AE2EACF}"/>
              </a:ext>
            </a:extLst>
          </p:cNvPr>
          <p:cNvSpPr txBox="1">
            <a:spLocks/>
          </p:cNvSpPr>
          <p:nvPr/>
        </p:nvSpPr>
        <p:spPr>
          <a:xfrm>
            <a:off x="4945336" y="506727"/>
            <a:ext cx="6609921" cy="15267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Changes the factor between PSD and PS</a:t>
            </a:r>
          </a:p>
          <a:p>
            <a:r>
              <a:rPr lang="en-US" sz="2200" dirty="0">
                <a:solidFill>
                  <a:schemeClr val="bg1"/>
                </a:solidFill>
              </a:rPr>
              <a:t>What is controlling this?</a:t>
            </a:r>
          </a:p>
        </p:txBody>
      </p:sp>
    </p:spTree>
    <p:extLst>
      <p:ext uri="{BB962C8B-B14F-4D97-AF65-F5344CB8AC3E}">
        <p14:creationId xmlns:p14="http://schemas.microsoft.com/office/powerpoint/2010/main" val="3324329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164821-CEA1-FB41-BA9E-1A28E4B7FFC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PSD after </a:t>
            </a:r>
            <a:r>
              <a:rPr lang="en-US" sz="7200" kern="1200" dirty="0" err="1">
                <a:solidFill>
                  <a:schemeClr val="tx1"/>
                </a:solidFill>
                <a:latin typeface="+mj-lt"/>
                <a:ea typeface="+mj-ea"/>
                <a:cs typeface="+mj-cs"/>
              </a:rPr>
              <a:t>McNmara</a:t>
            </a:r>
            <a:r>
              <a:rPr lang="en-US" sz="7200" kern="1200" dirty="0">
                <a:solidFill>
                  <a:schemeClr val="tx1"/>
                </a:solidFill>
                <a:latin typeface="+mj-lt"/>
                <a:ea typeface="+mj-ea"/>
                <a:cs typeface="+mj-cs"/>
              </a:rPr>
              <a:t> and </a:t>
            </a:r>
            <a:r>
              <a:rPr lang="en-US" sz="7200" kern="1200" dirty="0" err="1">
                <a:solidFill>
                  <a:schemeClr val="tx1"/>
                </a:solidFill>
                <a:latin typeface="+mj-lt"/>
                <a:ea typeface="+mj-ea"/>
                <a:cs typeface="+mj-cs"/>
              </a:rPr>
              <a:t>Buland</a:t>
            </a:r>
            <a:r>
              <a:rPr lang="en-US" sz="7200" kern="1200" dirty="0">
                <a:solidFill>
                  <a:schemeClr val="tx1"/>
                </a:solidFill>
                <a:latin typeface="+mj-lt"/>
                <a:ea typeface="+mj-ea"/>
                <a:cs typeface="+mj-cs"/>
              </a:rPr>
              <a:t> (2004)</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006DDCF-0BB9-144F-BDB2-2D185BD475D2}"/>
              </a:ext>
            </a:extLst>
          </p:cNvPr>
          <p:cNvSpPr txBox="1"/>
          <p:nvPr/>
        </p:nvSpPr>
        <p:spPr>
          <a:xfrm>
            <a:off x="5063613" y="5014452"/>
            <a:ext cx="1858297" cy="369332"/>
          </a:xfrm>
          <a:prstGeom prst="rect">
            <a:avLst/>
          </a:prstGeom>
          <a:noFill/>
        </p:spPr>
        <p:txBody>
          <a:bodyPr wrap="square" rtlCol="0">
            <a:spAutoFit/>
          </a:bodyPr>
          <a:lstStyle/>
          <a:p>
            <a:r>
              <a:rPr lang="en-US" dirty="0"/>
              <a:t>(Thanks Morgan)</a:t>
            </a:r>
          </a:p>
        </p:txBody>
      </p:sp>
    </p:spTree>
    <p:extLst>
      <p:ext uri="{BB962C8B-B14F-4D97-AF65-F5344CB8AC3E}">
        <p14:creationId xmlns:p14="http://schemas.microsoft.com/office/powerpoint/2010/main" val="3647599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F845-B485-5343-A8D4-1AAB296E0422}"/>
              </a:ext>
            </a:extLst>
          </p:cNvPr>
          <p:cNvSpPr>
            <a:spLocks noGrp="1"/>
          </p:cNvSpPr>
          <p:nvPr>
            <p:ph type="title"/>
          </p:nvPr>
        </p:nvSpPr>
        <p:spPr>
          <a:xfrm>
            <a:off x="648929" y="557190"/>
            <a:ext cx="5170852" cy="1671564"/>
          </a:xfrm>
        </p:spPr>
        <p:txBody>
          <a:bodyPr>
            <a:normAutofit/>
          </a:bodyPr>
          <a:lstStyle/>
          <a:p>
            <a:r>
              <a:rPr lang="en-US" sz="4000" dirty="0"/>
              <a:t>Following McNamara and </a:t>
            </a:r>
            <a:r>
              <a:rPr lang="en-US" sz="4000" dirty="0" err="1"/>
              <a:t>Buland</a:t>
            </a:r>
            <a:r>
              <a:rPr lang="en-US" sz="4000" dirty="0"/>
              <a:t> (2004)</a:t>
            </a:r>
          </a:p>
        </p:txBody>
      </p:sp>
      <p:sp>
        <p:nvSpPr>
          <p:cNvPr id="3" name="Content Placeholder 2">
            <a:extLst>
              <a:ext uri="{FF2B5EF4-FFF2-40B4-BE49-F238E27FC236}">
                <a16:creationId xmlns:a16="http://schemas.microsoft.com/office/drawing/2014/main" id="{6B3AADE5-EC6C-E54A-B114-614702AD9C0D}"/>
              </a:ext>
            </a:extLst>
          </p:cNvPr>
          <p:cNvSpPr>
            <a:spLocks noGrp="1"/>
          </p:cNvSpPr>
          <p:nvPr>
            <p:ph idx="1"/>
          </p:nvPr>
        </p:nvSpPr>
        <p:spPr>
          <a:xfrm>
            <a:off x="648930" y="2398030"/>
            <a:ext cx="5180245" cy="3731058"/>
          </a:xfrm>
        </p:spPr>
        <p:txBody>
          <a:bodyPr>
            <a:normAutofit/>
          </a:bodyPr>
          <a:lstStyle/>
          <a:p>
            <a:pPr algn="just"/>
            <a:r>
              <a:rPr lang="en-US" sz="2000" dirty="0"/>
              <a:t>Python methods use a DFT. We can definitely get ∆t and N.</a:t>
            </a:r>
          </a:p>
          <a:p>
            <a:pPr algn="just"/>
            <a:endParaRPr lang="en-US" sz="2000" dirty="0"/>
          </a:p>
          <a:p>
            <a:pPr algn="just"/>
            <a:r>
              <a:rPr lang="en-US" sz="2000" dirty="0"/>
              <a:t>Need to check if this is consistent with Welch’s method though (uses modified periodograms)</a:t>
            </a:r>
          </a:p>
          <a:p>
            <a:pPr algn="just"/>
            <a:endParaRPr lang="en-US" sz="2000" dirty="0"/>
          </a:p>
          <a:p>
            <a:pPr algn="just"/>
            <a:endParaRPr lang="en-US" sz="2000" dirty="0"/>
          </a:p>
        </p:txBody>
      </p:sp>
      <p:pic>
        <p:nvPicPr>
          <p:cNvPr id="4" name="Picture 3">
            <a:extLst>
              <a:ext uri="{FF2B5EF4-FFF2-40B4-BE49-F238E27FC236}">
                <a16:creationId xmlns:a16="http://schemas.microsoft.com/office/drawing/2014/main" id="{FB363F1B-535C-1045-858B-1A7BE9DFB07D}"/>
              </a:ext>
            </a:extLst>
          </p:cNvPr>
          <p:cNvPicPr>
            <a:picLocks noChangeAspect="1"/>
          </p:cNvPicPr>
          <p:nvPr/>
        </p:nvPicPr>
        <p:blipFill rotWithShape="1">
          <a:blip r:embed="rId2"/>
          <a:srcRect l="3473" r="6025" b="2"/>
          <a:stretch/>
        </p:blipFill>
        <p:spPr>
          <a:xfrm>
            <a:off x="6182944" y="557189"/>
            <a:ext cx="5170852" cy="5571898"/>
          </a:xfrm>
          <a:prstGeom prst="rect">
            <a:avLst/>
          </a:prstGeom>
          <a:effectLst/>
        </p:spPr>
      </p:pic>
    </p:spTree>
    <p:extLst>
      <p:ext uri="{BB962C8B-B14F-4D97-AF65-F5344CB8AC3E}">
        <p14:creationId xmlns:p14="http://schemas.microsoft.com/office/powerpoint/2010/main" val="426079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8AE-0B61-304B-AD3F-869439825F1B}"/>
              </a:ext>
            </a:extLst>
          </p:cNvPr>
          <p:cNvSpPr>
            <a:spLocks noGrp="1"/>
          </p:cNvSpPr>
          <p:nvPr>
            <p:ph type="title"/>
          </p:nvPr>
        </p:nvSpPr>
        <p:spPr/>
        <p:txBody>
          <a:bodyPr/>
          <a:lstStyle/>
          <a:p>
            <a:r>
              <a:rPr lang="en-US" dirty="0"/>
              <a:t>Peterson (1993)</a:t>
            </a:r>
          </a:p>
        </p:txBody>
      </p:sp>
      <p:sp>
        <p:nvSpPr>
          <p:cNvPr id="3" name="Content Placeholder 2">
            <a:extLst>
              <a:ext uri="{FF2B5EF4-FFF2-40B4-BE49-F238E27FC236}">
                <a16:creationId xmlns:a16="http://schemas.microsoft.com/office/drawing/2014/main" id="{A07A38AD-D87E-D848-962A-60402D150123}"/>
              </a:ext>
            </a:extLst>
          </p:cNvPr>
          <p:cNvSpPr>
            <a:spLocks noGrp="1"/>
          </p:cNvSpPr>
          <p:nvPr>
            <p:ph idx="1"/>
          </p:nvPr>
        </p:nvSpPr>
        <p:spPr/>
        <p:txBody>
          <a:bodyPr>
            <a:normAutofit/>
          </a:bodyPr>
          <a:lstStyle/>
          <a:p>
            <a:r>
              <a:rPr lang="en-US" sz="2400" dirty="0"/>
              <a:t>How to take PSD or the other integrated relationships and apply to a clean signal to create a noisy one?</a:t>
            </a:r>
          </a:p>
          <a:p>
            <a:endParaRPr lang="en-US" sz="2400" dirty="0"/>
          </a:p>
          <a:p>
            <a:r>
              <a:rPr lang="en-US" sz="2400" dirty="0"/>
              <a:t>It’s spectral density (energy / frequency), multiplying by frequency content of a signal then?</a:t>
            </a:r>
          </a:p>
          <a:p>
            <a:endParaRPr lang="en-US" sz="2400" dirty="0"/>
          </a:p>
          <a:p>
            <a:r>
              <a:rPr lang="en-US" sz="2400" dirty="0"/>
              <a:t>Multiplication in frequency domain </a:t>
            </a:r>
            <a:r>
              <a:rPr lang="en-US" sz="2400" dirty="0">
                <a:sym typeface="Wingdings" pitchFamily="2" charset="2"/>
              </a:rPr>
              <a:t> convolution in the time domain</a:t>
            </a:r>
          </a:p>
          <a:p>
            <a:endParaRPr lang="en-US" sz="2400" dirty="0">
              <a:sym typeface="Wingdings" pitchFamily="2" charset="2"/>
            </a:endParaRPr>
          </a:p>
          <a:p>
            <a:r>
              <a:rPr lang="en-US" sz="2400">
                <a:sym typeface="Wingdings" pitchFamily="2" charset="2"/>
              </a:rPr>
              <a:t>Not totally sure</a:t>
            </a:r>
            <a:endParaRPr lang="en-US" sz="2400" dirty="0"/>
          </a:p>
        </p:txBody>
      </p:sp>
    </p:spTree>
    <p:extLst>
      <p:ext uri="{BB962C8B-B14F-4D97-AF65-F5344CB8AC3E}">
        <p14:creationId xmlns:p14="http://schemas.microsoft.com/office/powerpoint/2010/main" val="2906123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D7C3-168E-7742-B993-61875EACC083}"/>
              </a:ext>
            </a:extLst>
          </p:cNvPr>
          <p:cNvSpPr>
            <a:spLocks noGrp="1"/>
          </p:cNvSpPr>
          <p:nvPr>
            <p:ph type="title"/>
          </p:nvPr>
        </p:nvSpPr>
        <p:spPr/>
        <p:txBody>
          <a:bodyPr/>
          <a:lstStyle/>
          <a:p>
            <a:r>
              <a:rPr lang="en-US" dirty="0"/>
              <a:t>By hand discrete normalization - Synthetics</a:t>
            </a:r>
          </a:p>
        </p:txBody>
      </p:sp>
      <p:sp>
        <p:nvSpPr>
          <p:cNvPr id="3" name="Content Placeholder 2">
            <a:extLst>
              <a:ext uri="{FF2B5EF4-FFF2-40B4-BE49-F238E27FC236}">
                <a16:creationId xmlns:a16="http://schemas.microsoft.com/office/drawing/2014/main" id="{C6195FDC-42AB-9048-9E4C-C6FB2819B35F}"/>
              </a:ext>
            </a:extLst>
          </p:cNvPr>
          <p:cNvSpPr>
            <a:spLocks noGrp="1"/>
          </p:cNvSpPr>
          <p:nvPr>
            <p:ph idx="1"/>
          </p:nvPr>
        </p:nvSpPr>
        <p:spPr/>
        <p:txBody>
          <a:bodyPr/>
          <a:lstStyle/>
          <a:p>
            <a:r>
              <a:rPr lang="en-US" b="1" dirty="0"/>
              <a:t>Try constructing PSD after </a:t>
            </a:r>
            <a:r>
              <a:rPr lang="en-US" b="1" dirty="0" err="1"/>
              <a:t>McNmara</a:t>
            </a:r>
            <a:r>
              <a:rPr lang="en-US" b="1" dirty="0"/>
              <a:t>/</a:t>
            </a:r>
            <a:r>
              <a:rPr lang="en-US" b="1" dirty="0" err="1"/>
              <a:t>Buland</a:t>
            </a:r>
            <a:r>
              <a:rPr lang="en-US" b="1" dirty="0"/>
              <a:t> from Kyle’s synthetics</a:t>
            </a:r>
          </a:p>
          <a:p>
            <a:pPr lvl="1"/>
            <a:r>
              <a:rPr lang="en-US" dirty="0"/>
              <a:t>Should just need sampling interval, </a:t>
            </a:r>
            <a:r>
              <a:rPr lang="en-US" dirty="0" err="1"/>
              <a:t>Nfft</a:t>
            </a:r>
            <a:r>
              <a:rPr lang="en-US" dirty="0"/>
              <a:t>, and Fourier amplitudes at all points</a:t>
            </a:r>
          </a:p>
          <a:p>
            <a:endParaRPr lang="en-US" b="1" dirty="0"/>
          </a:p>
          <a:p>
            <a:r>
              <a:rPr lang="en-US" b="1" dirty="0"/>
              <a:t>Outstanding issues:</a:t>
            </a:r>
          </a:p>
          <a:p>
            <a:pPr lvl="1"/>
            <a:r>
              <a:rPr lang="en-US" b="1" dirty="0"/>
              <a:t>Taper corrections for amplitudes?</a:t>
            </a:r>
          </a:p>
          <a:p>
            <a:pPr lvl="1"/>
            <a:r>
              <a:rPr lang="en-US" b="1" dirty="0"/>
              <a:t>Decibel conversion for comparison with NHNM and NLNM</a:t>
            </a:r>
          </a:p>
        </p:txBody>
      </p:sp>
    </p:spTree>
    <p:extLst>
      <p:ext uri="{BB962C8B-B14F-4D97-AF65-F5344CB8AC3E}">
        <p14:creationId xmlns:p14="http://schemas.microsoft.com/office/powerpoint/2010/main" val="111764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Look at simple FFT of the synthetics first</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01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F57ACE-19C8-5248-977D-BCCE28362279}"/>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Comparing Power Spectra – Synth vs. Models</a:t>
            </a:r>
          </a:p>
        </p:txBody>
      </p:sp>
      <p:cxnSp>
        <p:nvCxnSpPr>
          <p:cNvPr id="26" name="Straight Connector 2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903C6C-40C6-6A43-9356-94558FB46B28}"/>
              </a:ext>
            </a:extLst>
          </p:cNvPr>
          <p:cNvSpPr>
            <a:spLocks noGrp="1"/>
          </p:cNvSpPr>
          <p:nvPr>
            <p:ph idx="1"/>
          </p:nvPr>
        </p:nvSpPr>
        <p:spPr>
          <a:xfrm>
            <a:off x="4945336" y="506727"/>
            <a:ext cx="6609921" cy="1526741"/>
          </a:xfrm>
        </p:spPr>
        <p:txBody>
          <a:bodyPr anchor="ctr">
            <a:normAutofit/>
          </a:bodyPr>
          <a:lstStyle/>
          <a:p>
            <a:r>
              <a:rPr lang="en-US" sz="2200">
                <a:solidFill>
                  <a:schemeClr val="bg1"/>
                </a:solidFill>
              </a:rPr>
              <a:t>Start with checking what synthetic FFTs look like</a:t>
            </a:r>
          </a:p>
        </p:txBody>
      </p:sp>
      <p:pic>
        <p:nvPicPr>
          <p:cNvPr id="19" name="Picture 18" descr="A screenshot of a cell phone&#10;&#10;Description automatically generated">
            <a:extLst>
              <a:ext uri="{FF2B5EF4-FFF2-40B4-BE49-F238E27FC236}">
                <a16:creationId xmlns:a16="http://schemas.microsoft.com/office/drawing/2014/main" id="{5BBA6EA3-9A7C-B846-B414-965B107B34C2}"/>
              </a:ext>
            </a:extLst>
          </p:cNvPr>
          <p:cNvPicPr>
            <a:picLocks noChangeAspect="1"/>
          </p:cNvPicPr>
          <p:nvPr/>
        </p:nvPicPr>
        <p:blipFill rotWithShape="1">
          <a:blip r:embed="rId2"/>
          <a:srcRect r="1013" b="-2"/>
          <a:stretch/>
        </p:blipFill>
        <p:spPr>
          <a:xfrm>
            <a:off x="393308" y="2523915"/>
            <a:ext cx="5559480" cy="3749040"/>
          </a:xfrm>
          <a:prstGeom prst="rect">
            <a:avLst/>
          </a:prstGeom>
        </p:spPr>
      </p:pic>
      <p:pic>
        <p:nvPicPr>
          <p:cNvPr id="15" name="Picture 14" descr="A close up of a map&#10;&#10;Description automatically generated">
            <a:extLst>
              <a:ext uri="{FF2B5EF4-FFF2-40B4-BE49-F238E27FC236}">
                <a16:creationId xmlns:a16="http://schemas.microsoft.com/office/drawing/2014/main" id="{B54C8030-4FF1-084F-B6BE-76D7F6119B92}"/>
              </a:ext>
            </a:extLst>
          </p:cNvPr>
          <p:cNvPicPr>
            <a:picLocks noChangeAspect="1"/>
          </p:cNvPicPr>
          <p:nvPr/>
        </p:nvPicPr>
        <p:blipFill rotWithShape="1">
          <a:blip r:embed="rId3"/>
          <a:srcRect r="1236" b="-2"/>
          <a:stretch/>
        </p:blipFill>
        <p:spPr>
          <a:xfrm>
            <a:off x="6251736" y="2527997"/>
            <a:ext cx="5546955" cy="3749040"/>
          </a:xfrm>
          <a:prstGeom prst="rect">
            <a:avLst/>
          </a:prstGeom>
        </p:spPr>
      </p:pic>
    </p:spTree>
    <p:extLst>
      <p:ext uri="{BB962C8B-B14F-4D97-AF65-F5344CB8AC3E}">
        <p14:creationId xmlns:p14="http://schemas.microsoft.com/office/powerpoint/2010/main" val="1582217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66F0D9-0978-C74B-AD29-CDD3A606672A}"/>
              </a:ext>
            </a:extLst>
          </p:cNvPr>
          <p:cNvSpPr>
            <a:spLocks noGrp="1"/>
          </p:cNvSpPr>
          <p:nvPr>
            <p:ph type="title"/>
          </p:nvPr>
        </p:nvSpPr>
        <p:spPr>
          <a:xfrm>
            <a:off x="649270" y="506727"/>
            <a:ext cx="3885141" cy="1526741"/>
          </a:xfrm>
        </p:spPr>
        <p:txBody>
          <a:bodyPr>
            <a:normAutofit/>
          </a:bodyPr>
          <a:lstStyle/>
          <a:p>
            <a:pPr algn="r"/>
            <a:r>
              <a:rPr lang="en-US" sz="3000" dirty="0">
                <a:solidFill>
                  <a:schemeClr val="bg1"/>
                </a:solidFill>
              </a:rPr>
              <a:t>Comparing Power Spectra – Synth vs. Models</a:t>
            </a:r>
          </a:p>
        </p:txBody>
      </p:sp>
      <p:cxnSp>
        <p:nvCxnSpPr>
          <p:cNvPr id="18" name="Straight Connector 1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254159-2B54-4647-A099-80D90C702CA7}"/>
              </a:ext>
            </a:extLst>
          </p:cNvPr>
          <p:cNvSpPr>
            <a:spLocks noGrp="1"/>
          </p:cNvSpPr>
          <p:nvPr>
            <p:ph idx="1"/>
          </p:nvPr>
        </p:nvSpPr>
        <p:spPr>
          <a:xfrm>
            <a:off x="4945336" y="506727"/>
            <a:ext cx="6609921" cy="1526741"/>
          </a:xfrm>
        </p:spPr>
        <p:txBody>
          <a:bodyPr anchor="ctr">
            <a:normAutofit/>
          </a:bodyPr>
          <a:lstStyle/>
          <a:p>
            <a:r>
              <a:rPr lang="en-US" sz="2200">
                <a:solidFill>
                  <a:schemeClr val="bg1"/>
                </a:solidFill>
              </a:rPr>
              <a:t>Start with checking what synthetic FFTs look like</a:t>
            </a:r>
          </a:p>
        </p:txBody>
      </p:sp>
      <p:pic>
        <p:nvPicPr>
          <p:cNvPr id="11" name="Picture 10" descr="A close up of a map&#10;&#10;Description automatically generated">
            <a:extLst>
              <a:ext uri="{FF2B5EF4-FFF2-40B4-BE49-F238E27FC236}">
                <a16:creationId xmlns:a16="http://schemas.microsoft.com/office/drawing/2014/main" id="{8A3380F0-144E-ED44-ADA0-B60060E49063}"/>
              </a:ext>
            </a:extLst>
          </p:cNvPr>
          <p:cNvPicPr>
            <a:picLocks noChangeAspect="1"/>
          </p:cNvPicPr>
          <p:nvPr/>
        </p:nvPicPr>
        <p:blipFill rotWithShape="1">
          <a:blip r:embed="rId2"/>
          <a:srcRect l="1016" r="-2" b="-2"/>
          <a:stretch/>
        </p:blipFill>
        <p:spPr>
          <a:xfrm>
            <a:off x="393308" y="2523915"/>
            <a:ext cx="5559480" cy="374904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73312DF-3D93-F943-A52B-74BFA1E2F2F9}"/>
              </a:ext>
            </a:extLst>
          </p:cNvPr>
          <p:cNvPicPr>
            <a:picLocks noChangeAspect="1"/>
          </p:cNvPicPr>
          <p:nvPr/>
        </p:nvPicPr>
        <p:blipFill rotWithShape="1">
          <a:blip r:embed="rId3"/>
          <a:srcRect l="1239" r="-2" b="-2"/>
          <a:stretch/>
        </p:blipFill>
        <p:spPr>
          <a:xfrm>
            <a:off x="6251736" y="2527997"/>
            <a:ext cx="5546955" cy="3749040"/>
          </a:xfrm>
          <a:prstGeom prst="rect">
            <a:avLst/>
          </a:prstGeom>
        </p:spPr>
      </p:pic>
    </p:spTree>
    <p:extLst>
      <p:ext uri="{BB962C8B-B14F-4D97-AF65-F5344CB8AC3E}">
        <p14:creationId xmlns:p14="http://schemas.microsoft.com/office/powerpoint/2010/main" val="3927716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650449" y="4167110"/>
            <a:ext cx="10901471" cy="1350712"/>
          </a:xfrm>
          <a:noFill/>
        </p:spPr>
        <p:txBody>
          <a:bodyPr vert="horz" lIns="91440" tIns="45720" rIns="91440" bIns="45720" rtlCol="0" anchor="b">
            <a:normAutofit/>
          </a:bodyPr>
          <a:lstStyle/>
          <a:p>
            <a:pPr algn="ctr"/>
            <a:r>
              <a:rPr lang="en-US" sz="4100" dirty="0"/>
              <a:t>Compute PSD of synthetics after </a:t>
            </a:r>
            <a:r>
              <a:rPr lang="en-US" sz="4100" dirty="0" err="1"/>
              <a:t>Mcnamara</a:t>
            </a:r>
            <a:r>
              <a:rPr lang="en-US" sz="4100" dirty="0"/>
              <a:t>/</a:t>
            </a:r>
            <a:r>
              <a:rPr lang="en-US" sz="4100" dirty="0" err="1"/>
              <a:t>Buland</a:t>
            </a:r>
            <a:r>
              <a:rPr lang="en-US" sz="4100" dirty="0"/>
              <a:t> and compare</a:t>
            </a:r>
          </a:p>
        </p:txBody>
      </p:sp>
      <p:pic>
        <p:nvPicPr>
          <p:cNvPr id="4" name="Picture 3">
            <a:extLst>
              <a:ext uri="{FF2B5EF4-FFF2-40B4-BE49-F238E27FC236}">
                <a16:creationId xmlns:a16="http://schemas.microsoft.com/office/drawing/2014/main" id="{BC86DA8B-8346-7843-9DC9-DFC40867B6DF}"/>
              </a:ext>
            </a:extLst>
          </p:cNvPr>
          <p:cNvPicPr>
            <a:picLocks noChangeAspect="1"/>
          </p:cNvPicPr>
          <p:nvPr/>
        </p:nvPicPr>
        <p:blipFill rotWithShape="1">
          <a:blip r:embed="rId2"/>
          <a:srcRect l="265" r="193" b="-1"/>
          <a:stretch/>
        </p:blipFill>
        <p:spPr>
          <a:xfrm>
            <a:off x="2880360" y="815159"/>
            <a:ext cx="6431280" cy="2975436"/>
          </a:xfrm>
          <a:prstGeom prst="rect">
            <a:avLst/>
          </a:prstGeom>
          <a:effectLst/>
        </p:spPr>
      </p:pic>
    </p:spTree>
    <p:extLst>
      <p:ext uri="{BB962C8B-B14F-4D97-AF65-F5344CB8AC3E}">
        <p14:creationId xmlns:p14="http://schemas.microsoft.com/office/powerpoint/2010/main" val="3958734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66D3-6EA8-3846-86DB-1383A9948D0D}"/>
              </a:ext>
            </a:extLst>
          </p:cNvPr>
          <p:cNvSpPr>
            <a:spLocks noGrp="1"/>
          </p:cNvSpPr>
          <p:nvPr>
            <p:ph type="title"/>
          </p:nvPr>
        </p:nvSpPr>
        <p:spPr>
          <a:xfrm>
            <a:off x="648928" y="338328"/>
            <a:ext cx="3685032" cy="1608328"/>
          </a:xfrm>
        </p:spPr>
        <p:txBody>
          <a:bodyPr>
            <a:normAutofit/>
          </a:bodyPr>
          <a:lstStyle/>
          <a:p>
            <a:r>
              <a:rPr lang="en-US" sz="3600"/>
              <a:t>Computing Power Spectra - Synth vs. Models</a:t>
            </a:r>
          </a:p>
        </p:txBody>
      </p:sp>
      <p:sp>
        <p:nvSpPr>
          <p:cNvPr id="3" name="Content Placeholder 2">
            <a:extLst>
              <a:ext uri="{FF2B5EF4-FFF2-40B4-BE49-F238E27FC236}">
                <a16:creationId xmlns:a16="http://schemas.microsoft.com/office/drawing/2014/main" id="{8C9A5692-ECC7-D347-9A3D-9CD57E727538}"/>
              </a:ext>
            </a:extLst>
          </p:cNvPr>
          <p:cNvSpPr>
            <a:spLocks noGrp="1"/>
          </p:cNvSpPr>
          <p:nvPr>
            <p:ph idx="1"/>
          </p:nvPr>
        </p:nvSpPr>
        <p:spPr>
          <a:xfrm>
            <a:off x="4864100" y="338328"/>
            <a:ext cx="6675627" cy="1605083"/>
          </a:xfrm>
        </p:spPr>
        <p:txBody>
          <a:bodyPr anchor="ctr">
            <a:normAutofit/>
          </a:bodyPr>
          <a:lstStyle/>
          <a:p>
            <a:r>
              <a:rPr lang="en-US" sz="2000"/>
              <a:t>Look at the manually calculated PSD from the synthetics</a:t>
            </a:r>
          </a:p>
        </p:txBody>
      </p:sp>
      <p:sp>
        <p:nvSpPr>
          <p:cNvPr id="26" name="Rectangle 25">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63E4AC64-95B7-F34E-9932-E41DFDE0401A}"/>
              </a:ext>
            </a:extLst>
          </p:cNvPr>
          <p:cNvPicPr>
            <a:picLocks noChangeAspect="1"/>
          </p:cNvPicPr>
          <p:nvPr/>
        </p:nvPicPr>
        <p:blipFill rotWithShape="1">
          <a:blip r:embed="rId2"/>
          <a:srcRect t="3108" r="-2" b="3420"/>
          <a:stretch/>
        </p:blipFill>
        <p:spPr>
          <a:xfrm>
            <a:off x="640080" y="2746075"/>
            <a:ext cx="5276088" cy="329184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162142CD-457A-634C-9831-E127775A0631}"/>
              </a:ext>
            </a:extLst>
          </p:cNvPr>
          <p:cNvPicPr>
            <a:picLocks noChangeAspect="1"/>
          </p:cNvPicPr>
          <p:nvPr/>
        </p:nvPicPr>
        <p:blipFill rotWithShape="1">
          <a:blip r:embed="rId3"/>
          <a:srcRect t="3625" r="-2" b="2903"/>
          <a:stretch/>
        </p:blipFill>
        <p:spPr>
          <a:xfrm>
            <a:off x="6272784" y="2746075"/>
            <a:ext cx="5276088" cy="3291840"/>
          </a:xfrm>
          <a:prstGeom prst="rect">
            <a:avLst/>
          </a:prstGeom>
        </p:spPr>
      </p:pic>
    </p:spTree>
    <p:extLst>
      <p:ext uri="{BB962C8B-B14F-4D97-AF65-F5344CB8AC3E}">
        <p14:creationId xmlns:p14="http://schemas.microsoft.com/office/powerpoint/2010/main" val="641782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66D3-6EA8-3846-86DB-1383A9948D0D}"/>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4200" kern="1200">
                <a:solidFill>
                  <a:schemeClr val="tx1"/>
                </a:solidFill>
                <a:latin typeface="+mj-lt"/>
                <a:ea typeface="+mj-ea"/>
                <a:cs typeface="+mj-cs"/>
              </a:rPr>
              <a:t>Computing Power Spectra - Synth vs. Models</a:t>
            </a:r>
          </a:p>
        </p:txBody>
      </p:sp>
      <p:sp>
        <p:nvSpPr>
          <p:cNvPr id="3" name="Content Placeholder 2">
            <a:extLst>
              <a:ext uri="{FF2B5EF4-FFF2-40B4-BE49-F238E27FC236}">
                <a16:creationId xmlns:a16="http://schemas.microsoft.com/office/drawing/2014/main" id="{8C9A5692-ECC7-D347-9A3D-9CD57E727538}"/>
              </a:ext>
            </a:extLst>
          </p:cNvPr>
          <p:cNvSpPr>
            <a:spLocks noGrp="1"/>
          </p:cNvSpPr>
          <p:nvPr>
            <p:ph idx="1"/>
          </p:nvPr>
        </p:nvSpPr>
        <p:spPr>
          <a:xfrm>
            <a:off x="990600" y="1419083"/>
            <a:ext cx="10210800" cy="528429"/>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Look at the manually calculated PSD from the synthetics</a:t>
            </a:r>
          </a:p>
        </p:txBody>
      </p:sp>
      <p:sp>
        <p:nvSpPr>
          <p:cNvPr id="17" name="Rectangle 16">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975C3075-9FF1-DE4E-90A8-A0189C5D396E}"/>
              </a:ext>
            </a:extLst>
          </p:cNvPr>
          <p:cNvPicPr>
            <a:picLocks noChangeAspect="1"/>
          </p:cNvPicPr>
          <p:nvPr/>
        </p:nvPicPr>
        <p:blipFill rotWithShape="1">
          <a:blip r:embed="rId2"/>
          <a:srcRect t="3059" r="1" b="3483"/>
          <a:stretch/>
        </p:blipFill>
        <p:spPr>
          <a:xfrm>
            <a:off x="641604" y="2745272"/>
            <a:ext cx="5276732" cy="32918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A9704CC-3833-FB47-BFF8-379C38DB4279}"/>
              </a:ext>
            </a:extLst>
          </p:cNvPr>
          <p:cNvPicPr>
            <a:picLocks noChangeAspect="1"/>
          </p:cNvPicPr>
          <p:nvPr/>
        </p:nvPicPr>
        <p:blipFill rotWithShape="1">
          <a:blip r:embed="rId3"/>
          <a:srcRect t="4551" r="1" b="1991"/>
          <a:stretch/>
        </p:blipFill>
        <p:spPr>
          <a:xfrm>
            <a:off x="6273664" y="2745272"/>
            <a:ext cx="5276732" cy="3291840"/>
          </a:xfrm>
          <a:prstGeom prst="rect">
            <a:avLst/>
          </a:prstGeom>
        </p:spPr>
      </p:pic>
    </p:spTree>
    <p:extLst>
      <p:ext uri="{BB962C8B-B14F-4D97-AF65-F5344CB8AC3E}">
        <p14:creationId xmlns:p14="http://schemas.microsoft.com/office/powerpoint/2010/main" val="3064618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F845-B485-5343-A8D4-1AAB296E0422}"/>
              </a:ext>
            </a:extLst>
          </p:cNvPr>
          <p:cNvSpPr>
            <a:spLocks noGrp="1"/>
          </p:cNvSpPr>
          <p:nvPr>
            <p:ph type="title"/>
          </p:nvPr>
        </p:nvSpPr>
        <p:spPr>
          <a:xfrm>
            <a:off x="648929" y="557190"/>
            <a:ext cx="5170852" cy="1671564"/>
          </a:xfrm>
        </p:spPr>
        <p:txBody>
          <a:bodyPr>
            <a:normAutofit/>
          </a:bodyPr>
          <a:lstStyle/>
          <a:p>
            <a:r>
              <a:rPr lang="en-US" sz="4000" dirty="0"/>
              <a:t>Following McNamara and </a:t>
            </a:r>
            <a:r>
              <a:rPr lang="en-US" sz="4000" dirty="0" err="1"/>
              <a:t>Buland</a:t>
            </a:r>
            <a:r>
              <a:rPr lang="en-US" sz="4000" dirty="0"/>
              <a:t> (2004)</a:t>
            </a:r>
          </a:p>
        </p:txBody>
      </p:sp>
      <p:sp>
        <p:nvSpPr>
          <p:cNvPr id="3" name="Content Placeholder 2">
            <a:extLst>
              <a:ext uri="{FF2B5EF4-FFF2-40B4-BE49-F238E27FC236}">
                <a16:creationId xmlns:a16="http://schemas.microsoft.com/office/drawing/2014/main" id="{6B3AADE5-EC6C-E54A-B114-614702AD9C0D}"/>
              </a:ext>
            </a:extLst>
          </p:cNvPr>
          <p:cNvSpPr>
            <a:spLocks noGrp="1"/>
          </p:cNvSpPr>
          <p:nvPr>
            <p:ph idx="1"/>
          </p:nvPr>
        </p:nvSpPr>
        <p:spPr>
          <a:xfrm>
            <a:off x="648930" y="2398030"/>
            <a:ext cx="5180245" cy="3731058"/>
          </a:xfrm>
        </p:spPr>
        <p:txBody>
          <a:bodyPr>
            <a:normAutofit/>
          </a:bodyPr>
          <a:lstStyle/>
          <a:p>
            <a:pPr algn="just"/>
            <a:r>
              <a:rPr lang="en-US" sz="3600" b="1" dirty="0"/>
              <a:t>But ...</a:t>
            </a:r>
          </a:p>
          <a:p>
            <a:pPr lvl="1" algn="just"/>
            <a:r>
              <a:rPr lang="en-US" sz="1600" dirty="0"/>
              <a:t>Computing power discretely at every Fourier point is probably not appropriate</a:t>
            </a:r>
          </a:p>
          <a:p>
            <a:pPr lvl="1" algn="just"/>
            <a:r>
              <a:rPr lang="en-US" sz="1600" dirty="0"/>
              <a:t>The authors also split their records into 13 overlapping segments (by 10%) and cosine taper them (probably Hann), and average across all of them to estimate PSD, later amplitude correcting for the tapers</a:t>
            </a:r>
          </a:p>
          <a:p>
            <a:pPr algn="just"/>
            <a:r>
              <a:rPr lang="en-US" sz="3600" b="1" u="sng" dirty="0"/>
              <a:t>Basically just Welch’s method</a:t>
            </a:r>
            <a:endParaRPr lang="en-US" sz="2000" u="sng" dirty="0"/>
          </a:p>
        </p:txBody>
      </p:sp>
      <p:pic>
        <p:nvPicPr>
          <p:cNvPr id="4" name="Picture 3">
            <a:extLst>
              <a:ext uri="{FF2B5EF4-FFF2-40B4-BE49-F238E27FC236}">
                <a16:creationId xmlns:a16="http://schemas.microsoft.com/office/drawing/2014/main" id="{FB363F1B-535C-1045-858B-1A7BE9DFB07D}"/>
              </a:ext>
            </a:extLst>
          </p:cNvPr>
          <p:cNvPicPr>
            <a:picLocks noChangeAspect="1"/>
          </p:cNvPicPr>
          <p:nvPr/>
        </p:nvPicPr>
        <p:blipFill rotWithShape="1">
          <a:blip r:embed="rId2"/>
          <a:srcRect l="3473" r="6025" b="2"/>
          <a:stretch/>
        </p:blipFill>
        <p:spPr>
          <a:xfrm>
            <a:off x="6182944" y="557189"/>
            <a:ext cx="5170852" cy="5571898"/>
          </a:xfrm>
          <a:prstGeom prst="rect">
            <a:avLst/>
          </a:prstGeom>
          <a:effectLst/>
        </p:spPr>
      </p:pic>
    </p:spTree>
    <p:extLst>
      <p:ext uri="{BB962C8B-B14F-4D97-AF65-F5344CB8AC3E}">
        <p14:creationId xmlns:p14="http://schemas.microsoft.com/office/powerpoint/2010/main" val="3022405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To - Do</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100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DDC1-D439-5941-94B9-FA3304290306}"/>
              </a:ext>
            </a:extLst>
          </p:cNvPr>
          <p:cNvSpPr>
            <a:spLocks noGrp="1"/>
          </p:cNvSpPr>
          <p:nvPr>
            <p:ph type="title"/>
          </p:nvPr>
        </p:nvSpPr>
        <p:spPr/>
        <p:txBody>
          <a:bodyPr/>
          <a:lstStyle/>
          <a:p>
            <a:r>
              <a:rPr lang="en-US" dirty="0"/>
              <a:t>Stuff to do</a:t>
            </a:r>
          </a:p>
        </p:txBody>
      </p:sp>
      <p:sp>
        <p:nvSpPr>
          <p:cNvPr id="3" name="Content Placeholder 2">
            <a:extLst>
              <a:ext uri="{FF2B5EF4-FFF2-40B4-BE49-F238E27FC236}">
                <a16:creationId xmlns:a16="http://schemas.microsoft.com/office/drawing/2014/main" id="{D6251B74-F4EE-9848-A7BB-DF070E89C6D8}"/>
              </a:ext>
            </a:extLst>
          </p:cNvPr>
          <p:cNvSpPr>
            <a:spLocks noGrp="1"/>
          </p:cNvSpPr>
          <p:nvPr>
            <p:ph idx="1"/>
          </p:nvPr>
        </p:nvSpPr>
        <p:spPr/>
        <p:txBody>
          <a:bodyPr/>
          <a:lstStyle/>
          <a:p>
            <a:r>
              <a:rPr lang="en-US" dirty="0"/>
              <a:t>Use Welch’s method (same as McNamara/</a:t>
            </a:r>
            <a:r>
              <a:rPr lang="en-US" dirty="0" err="1"/>
              <a:t>Buland</a:t>
            </a:r>
            <a:r>
              <a:rPr lang="en-US" dirty="0"/>
              <a:t>) to get a better PSD estimate of input signals</a:t>
            </a:r>
          </a:p>
          <a:p>
            <a:pPr lvl="1"/>
            <a:r>
              <a:rPr lang="en-US" dirty="0"/>
              <a:t>Convert to decibel (dB) referencing for direct NHNM/NLNM comparison</a:t>
            </a:r>
          </a:p>
          <a:p>
            <a:r>
              <a:rPr lang="en-US" dirty="0"/>
              <a:t>Double/triple/quadruple check scaling/normalization is consistent</a:t>
            </a:r>
          </a:p>
          <a:p>
            <a:pPr lvl="1"/>
            <a:r>
              <a:rPr lang="en-US" dirty="0"/>
              <a:t>A little uncertain about taper corrections, we’ll see</a:t>
            </a:r>
          </a:p>
          <a:p>
            <a:r>
              <a:rPr lang="en-US" dirty="0"/>
              <a:t>Revisit stochastically generated noisy signals as comparison to NHNM/NLNM</a:t>
            </a:r>
          </a:p>
          <a:p>
            <a:r>
              <a:rPr lang="en-US" dirty="0"/>
              <a:t>Run both categories of new noisy signals through different filtering routines in </a:t>
            </a:r>
            <a:r>
              <a:rPr lang="en-US" dirty="0" err="1"/>
              <a:t>gmprocess</a:t>
            </a:r>
            <a:r>
              <a:rPr lang="en-US" dirty="0"/>
              <a:t> (bandpass vs. wavelet)</a:t>
            </a:r>
          </a:p>
        </p:txBody>
      </p:sp>
    </p:spTree>
    <p:extLst>
      <p:ext uri="{BB962C8B-B14F-4D97-AF65-F5344CB8AC3E}">
        <p14:creationId xmlns:p14="http://schemas.microsoft.com/office/powerpoint/2010/main" val="233625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Have the models ready to use</a:t>
            </a:r>
          </a:p>
        </p:txBody>
      </p:sp>
      <p:sp>
        <p:nvSpPr>
          <p:cNvPr id="1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map&#10;&#10;Description automatically generated">
            <a:extLst>
              <a:ext uri="{FF2B5EF4-FFF2-40B4-BE49-F238E27FC236}">
                <a16:creationId xmlns:a16="http://schemas.microsoft.com/office/drawing/2014/main" id="{983A87BC-087E-BA4E-961D-1805F9E65619}"/>
              </a:ext>
            </a:extLst>
          </p:cNvPr>
          <p:cNvPicPr>
            <a:picLocks noGrp="1" noChangeAspect="1"/>
          </p:cNvPicPr>
          <p:nvPr>
            <p:ph idx="1"/>
          </p:nvPr>
        </p:nvPicPr>
        <p:blipFill rotWithShape="1">
          <a:blip r:embed="rId2"/>
          <a:srcRect r="561" b="1"/>
          <a:stretch/>
        </p:blipFill>
        <p:spPr>
          <a:xfrm>
            <a:off x="4062964" y="942538"/>
            <a:ext cx="7163222" cy="4808332"/>
          </a:xfrm>
          <a:prstGeom prst="rect">
            <a:avLst/>
          </a:prstGeom>
          <a:effectLst/>
        </p:spPr>
      </p:pic>
    </p:spTree>
    <p:extLst>
      <p:ext uri="{BB962C8B-B14F-4D97-AF65-F5344CB8AC3E}">
        <p14:creationId xmlns:p14="http://schemas.microsoft.com/office/powerpoint/2010/main" val="1219529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ABFE-D268-2248-B270-4ABE8D1F021C}"/>
              </a:ext>
            </a:extLst>
          </p:cNvPr>
          <p:cNvSpPr>
            <a:spLocks noGrp="1"/>
          </p:cNvSpPr>
          <p:nvPr>
            <p:ph type="title"/>
          </p:nvPr>
        </p:nvSpPr>
        <p:spPr/>
        <p:txBody>
          <a:bodyPr/>
          <a:lstStyle/>
          <a:p>
            <a:r>
              <a:rPr lang="en-US" dirty="0"/>
              <a:t>Units Pt. Deux : Redux</a:t>
            </a:r>
          </a:p>
        </p:txBody>
      </p:sp>
      <p:sp>
        <p:nvSpPr>
          <p:cNvPr id="3" name="Content Placeholder 2">
            <a:extLst>
              <a:ext uri="{FF2B5EF4-FFF2-40B4-BE49-F238E27FC236}">
                <a16:creationId xmlns:a16="http://schemas.microsoft.com/office/drawing/2014/main" id="{2B9A598C-6C29-8A41-AC96-4E9A60F5F96F}"/>
              </a:ext>
            </a:extLst>
          </p:cNvPr>
          <p:cNvSpPr>
            <a:spLocks noGrp="1"/>
          </p:cNvSpPr>
          <p:nvPr>
            <p:ph idx="1"/>
          </p:nvPr>
        </p:nvSpPr>
        <p:spPr/>
        <p:txBody>
          <a:bodyPr/>
          <a:lstStyle/>
          <a:p>
            <a:r>
              <a:rPr lang="en-US" dirty="0"/>
              <a:t>It became apparent that I remember very little about actually using decibels (dB) and power</a:t>
            </a:r>
          </a:p>
          <a:p>
            <a:r>
              <a:rPr lang="en-US" dirty="0"/>
              <a:t>From Wiki:</a:t>
            </a:r>
          </a:p>
          <a:p>
            <a:pPr lvl="1"/>
            <a:r>
              <a:rPr lang="en-US" sz="1800" dirty="0"/>
              <a:t>When expressing a power ratio, the number of decibels is ten times its </a:t>
            </a:r>
            <a:r>
              <a:rPr lang="en-US" sz="1800" dirty="0">
                <a:hlinkClick r:id="rId2" tooltip="Common logarithm"/>
              </a:rPr>
              <a:t>logarithm to base 10</a:t>
            </a:r>
            <a:r>
              <a:rPr lang="en-US" sz="1800" dirty="0"/>
              <a:t>.</a:t>
            </a:r>
            <a:r>
              <a:rPr lang="en-US" sz="1800" baseline="30000" dirty="0">
                <a:hlinkClick r:id="rId3"/>
              </a:rPr>
              <a:t>[2]</a:t>
            </a:r>
            <a:r>
              <a:rPr lang="en-US" sz="1800" dirty="0"/>
              <a:t> That is, a change in </a:t>
            </a:r>
            <a:r>
              <a:rPr lang="en-US" sz="1800" i="1" dirty="0"/>
              <a:t>power</a:t>
            </a:r>
            <a:r>
              <a:rPr lang="en-US" sz="1800" dirty="0"/>
              <a:t> by a factor of 10 corresponds to a 10 dB change in level. When expressing field (root-power) quantities, a change in </a:t>
            </a:r>
            <a:r>
              <a:rPr lang="en-US" sz="1800" i="1" dirty="0"/>
              <a:t>amplitude</a:t>
            </a:r>
            <a:r>
              <a:rPr lang="en-US" sz="1800" dirty="0"/>
              <a:t> by a factor of 10 corresponds to a 20 dB change in level</a:t>
            </a:r>
          </a:p>
          <a:p>
            <a:r>
              <a:rPr lang="en-US" dirty="0"/>
              <a:t>This is exactly what the units in the Peterson (1993) paper are, 10log</a:t>
            </a:r>
            <a:r>
              <a:rPr lang="en-US" baseline="-25000" dirty="0"/>
              <a:t>10</a:t>
            </a:r>
            <a:r>
              <a:rPr lang="en-US" dirty="0"/>
              <a:t>() referenced to the units of acceleration / Hz, where Hz is only derived from the process of computing the Fourier Transform</a:t>
            </a:r>
          </a:p>
        </p:txBody>
      </p:sp>
    </p:spTree>
    <p:extLst>
      <p:ext uri="{BB962C8B-B14F-4D97-AF65-F5344CB8AC3E}">
        <p14:creationId xmlns:p14="http://schemas.microsoft.com/office/powerpoint/2010/main" val="254238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7576-5AE4-7647-8E54-9834758F37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RMS</a:t>
            </a:r>
          </a:p>
        </p:txBody>
      </p:sp>
      <p:pic>
        <p:nvPicPr>
          <p:cNvPr id="5" name="Content Placeholder 4" descr="A screenshot of a social media post&#10;&#10;Description automatically generated">
            <a:extLst>
              <a:ext uri="{FF2B5EF4-FFF2-40B4-BE49-F238E27FC236}">
                <a16:creationId xmlns:a16="http://schemas.microsoft.com/office/drawing/2014/main" id="{344BA80D-F087-2744-8261-9CAB1F4939D3}"/>
              </a:ext>
            </a:extLst>
          </p:cNvPr>
          <p:cNvPicPr>
            <a:picLocks noGrp="1" noChangeAspect="1"/>
          </p:cNvPicPr>
          <p:nvPr>
            <p:ph idx="1"/>
          </p:nvPr>
        </p:nvPicPr>
        <p:blipFill rotWithShape="1">
          <a:blip r:embed="rId2"/>
          <a:srcRect t="183" r="1" b="10909"/>
          <a:stretch/>
        </p:blipFill>
        <p:spPr>
          <a:xfrm>
            <a:off x="828675" y="1825626"/>
            <a:ext cx="10525125" cy="4351338"/>
          </a:xfrm>
          <a:prstGeom prst="rect">
            <a:avLst/>
          </a:prstGeom>
        </p:spPr>
      </p:pic>
    </p:spTree>
    <p:extLst>
      <p:ext uri="{BB962C8B-B14F-4D97-AF65-F5344CB8AC3E}">
        <p14:creationId xmlns:p14="http://schemas.microsoft.com/office/powerpoint/2010/main" val="3337421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AFE1-0FC2-9747-AD9A-3121B2FD98F7}"/>
              </a:ext>
            </a:extLst>
          </p:cNvPr>
          <p:cNvSpPr>
            <a:spLocks noGrp="1"/>
          </p:cNvSpPr>
          <p:nvPr>
            <p:ph type="title"/>
          </p:nvPr>
        </p:nvSpPr>
        <p:spPr/>
        <p:txBody>
          <a:bodyPr/>
          <a:lstStyle/>
          <a:p>
            <a:r>
              <a:rPr lang="en-US" dirty="0"/>
              <a:t>Getting back to models</a:t>
            </a:r>
          </a:p>
        </p:txBody>
      </p:sp>
      <p:sp>
        <p:nvSpPr>
          <p:cNvPr id="3" name="Content Placeholder 2">
            <a:extLst>
              <a:ext uri="{FF2B5EF4-FFF2-40B4-BE49-F238E27FC236}">
                <a16:creationId xmlns:a16="http://schemas.microsoft.com/office/drawing/2014/main" id="{881A0553-0DE6-F44D-9FE0-8E466984F24A}"/>
              </a:ext>
            </a:extLst>
          </p:cNvPr>
          <p:cNvSpPr>
            <a:spLocks noGrp="1"/>
          </p:cNvSpPr>
          <p:nvPr>
            <p:ph idx="1"/>
          </p:nvPr>
        </p:nvSpPr>
        <p:spPr/>
        <p:txBody>
          <a:bodyPr/>
          <a:lstStyle/>
          <a:p>
            <a:r>
              <a:rPr lang="en-US" dirty="0"/>
              <a:t>Need to interpolate between sparse grid points and get a more finely sampled model</a:t>
            </a:r>
          </a:p>
          <a:p>
            <a:endParaRPr lang="en-US" dirty="0"/>
          </a:p>
          <a:p>
            <a:r>
              <a:rPr lang="en-US" dirty="0"/>
              <a:t>Initial issues with SciPy </a:t>
            </a:r>
            <a:r>
              <a:rPr lang="en-US" dirty="0" err="1"/>
              <a:t>interps</a:t>
            </a:r>
            <a:r>
              <a:rPr lang="en-US" dirty="0"/>
              <a:t> due to log scaling of period (frequency)</a:t>
            </a:r>
          </a:p>
          <a:p>
            <a:endParaRPr lang="en-US" dirty="0"/>
          </a:p>
          <a:p>
            <a:r>
              <a:rPr lang="en-US" dirty="0"/>
              <a:t>Looks better now</a:t>
            </a:r>
          </a:p>
        </p:txBody>
      </p:sp>
    </p:spTree>
    <p:extLst>
      <p:ext uri="{BB962C8B-B14F-4D97-AF65-F5344CB8AC3E}">
        <p14:creationId xmlns:p14="http://schemas.microsoft.com/office/powerpoint/2010/main" val="2865882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8B63A-0C86-FE46-9EE1-70F7F4F66BDF}"/>
              </a:ext>
            </a:extLst>
          </p:cNvPr>
          <p:cNvSpPr>
            <a:spLocks noGrp="1"/>
          </p:cNvSpPr>
          <p:nvPr>
            <p:ph type="title"/>
          </p:nvPr>
        </p:nvSpPr>
        <p:spPr>
          <a:xfrm>
            <a:off x="649270" y="506727"/>
            <a:ext cx="3885141" cy="1526741"/>
          </a:xfrm>
        </p:spPr>
        <p:txBody>
          <a:bodyPr vert="horz" lIns="91440" tIns="45720" rIns="91440" bIns="45720" rtlCol="0">
            <a:normAutofit/>
          </a:bodyPr>
          <a:lstStyle/>
          <a:p>
            <a:pPr algn="r"/>
            <a:r>
              <a:rPr lang="en-US" sz="3000" kern="1200">
                <a:solidFill>
                  <a:schemeClr val="bg1"/>
                </a:solidFill>
                <a:latin typeface="+mj-lt"/>
                <a:ea typeface="+mj-ea"/>
                <a:cs typeface="+mj-cs"/>
              </a:rPr>
              <a:t>NHNM</a:t>
            </a:r>
          </a:p>
        </p:txBody>
      </p:sp>
      <p:cxnSp>
        <p:nvCxnSpPr>
          <p:cNvPr id="28" name="Straight Connector 27">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71DE848E-8C27-41A3-BB6F-BFEB8D152205}"/>
              </a:ext>
            </a:extLst>
          </p:cNvPr>
          <p:cNvSpPr>
            <a:spLocks noGrp="1"/>
          </p:cNvSpPr>
          <p:nvPr>
            <p:ph idx="1"/>
          </p:nvPr>
        </p:nvSpPr>
        <p:spPr>
          <a:xfrm>
            <a:off x="4945336" y="506727"/>
            <a:ext cx="6609921" cy="1526741"/>
          </a:xfrm>
        </p:spPr>
        <p:txBody>
          <a:bodyPr vert="horz" lIns="91440" tIns="45720" rIns="91440" bIns="45720" rtlCol="0" anchor="ctr">
            <a:normAutofit/>
          </a:bodyPr>
          <a:lstStyle/>
          <a:p>
            <a:pPr marL="0" indent="0">
              <a:buNone/>
            </a:pPr>
            <a:r>
              <a:rPr lang="en-US" sz="2200" kern="1200">
                <a:solidFill>
                  <a:schemeClr val="bg1"/>
                </a:solidFill>
                <a:latin typeface="+mn-lt"/>
                <a:ea typeface="+mn-ea"/>
                <a:cs typeface="+mn-cs"/>
              </a:rPr>
              <a:t>Needed to transform period arrays to log space to get accurate interpolation</a:t>
            </a:r>
          </a:p>
        </p:txBody>
      </p:sp>
      <p:pic>
        <p:nvPicPr>
          <p:cNvPr id="5" name="Content Placeholder 4" descr="A close up of a map&#10;&#10;Description automatically generated">
            <a:extLst>
              <a:ext uri="{FF2B5EF4-FFF2-40B4-BE49-F238E27FC236}">
                <a16:creationId xmlns:a16="http://schemas.microsoft.com/office/drawing/2014/main" id="{5278302F-1B1F-5049-B670-FDAD8340DB81}"/>
              </a:ext>
            </a:extLst>
          </p:cNvPr>
          <p:cNvPicPr>
            <a:picLocks noChangeAspect="1"/>
          </p:cNvPicPr>
          <p:nvPr/>
        </p:nvPicPr>
        <p:blipFill rotWithShape="1">
          <a:blip r:embed="rId2"/>
          <a:srcRect l="1016" r="-2" b="-2"/>
          <a:stretch/>
        </p:blipFill>
        <p:spPr>
          <a:xfrm>
            <a:off x="393308" y="2523915"/>
            <a:ext cx="5559480" cy="3749040"/>
          </a:xfrm>
          <a:prstGeom prst="rect">
            <a:avLst/>
          </a:prstGeom>
        </p:spPr>
      </p:pic>
      <p:pic>
        <p:nvPicPr>
          <p:cNvPr id="7" name="Picture 6" descr="A close up of a map&#10;&#10;Description automatically generated">
            <a:extLst>
              <a:ext uri="{FF2B5EF4-FFF2-40B4-BE49-F238E27FC236}">
                <a16:creationId xmlns:a16="http://schemas.microsoft.com/office/drawing/2014/main" id="{3AEB14E6-53C3-DA47-9C32-80822F7BD426}"/>
              </a:ext>
            </a:extLst>
          </p:cNvPr>
          <p:cNvPicPr>
            <a:picLocks noChangeAspect="1"/>
          </p:cNvPicPr>
          <p:nvPr/>
        </p:nvPicPr>
        <p:blipFill rotWithShape="1">
          <a:blip r:embed="rId3"/>
          <a:srcRect r="1236" b="-2"/>
          <a:stretch/>
        </p:blipFill>
        <p:spPr>
          <a:xfrm>
            <a:off x="6251736" y="2527997"/>
            <a:ext cx="5546955" cy="3749040"/>
          </a:xfrm>
          <a:prstGeom prst="rect">
            <a:avLst/>
          </a:prstGeom>
        </p:spPr>
      </p:pic>
    </p:spTree>
    <p:extLst>
      <p:ext uri="{BB962C8B-B14F-4D97-AF65-F5344CB8AC3E}">
        <p14:creationId xmlns:p14="http://schemas.microsoft.com/office/powerpoint/2010/main" val="3343962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56C5-DA3E-B046-B7C5-F3FF53AC2067}"/>
              </a:ext>
            </a:extLst>
          </p:cNvPr>
          <p:cNvSpPr>
            <a:spLocks noGrp="1"/>
          </p:cNvSpPr>
          <p:nvPr>
            <p:ph type="title"/>
          </p:nvPr>
        </p:nvSpPr>
        <p:spPr/>
        <p:txBody>
          <a:bodyPr/>
          <a:lstStyle/>
          <a:p>
            <a:r>
              <a:rPr lang="en-US" dirty="0"/>
              <a:t>Seismic Signals and Noise - Bormann</a:t>
            </a:r>
          </a:p>
        </p:txBody>
      </p:sp>
      <p:pic>
        <p:nvPicPr>
          <p:cNvPr id="5" name="Content Placeholder 4" descr="A screenshot of a cell phone&#10;&#10;Description automatically generated">
            <a:extLst>
              <a:ext uri="{FF2B5EF4-FFF2-40B4-BE49-F238E27FC236}">
                <a16:creationId xmlns:a16="http://schemas.microsoft.com/office/drawing/2014/main" id="{A8226AB5-1FDF-CF4B-BEC2-FC0621AEDB6F}"/>
              </a:ext>
            </a:extLst>
          </p:cNvPr>
          <p:cNvPicPr>
            <a:picLocks noGrp="1" noChangeAspect="1"/>
          </p:cNvPicPr>
          <p:nvPr>
            <p:ph idx="1"/>
          </p:nvPr>
        </p:nvPicPr>
        <p:blipFill>
          <a:blip r:embed="rId2"/>
          <a:stretch>
            <a:fillRect/>
          </a:stretch>
        </p:blipFill>
        <p:spPr>
          <a:xfrm>
            <a:off x="2016015" y="1825625"/>
            <a:ext cx="8159970" cy="4351338"/>
          </a:xfrm>
        </p:spPr>
      </p:pic>
    </p:spTree>
    <p:extLst>
      <p:ext uri="{BB962C8B-B14F-4D97-AF65-F5344CB8AC3E}">
        <p14:creationId xmlns:p14="http://schemas.microsoft.com/office/powerpoint/2010/main" val="1237714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56C5-DA3E-B046-B7C5-F3FF53AC2067}"/>
              </a:ext>
            </a:extLst>
          </p:cNvPr>
          <p:cNvSpPr>
            <a:spLocks noGrp="1"/>
          </p:cNvSpPr>
          <p:nvPr>
            <p:ph type="title"/>
          </p:nvPr>
        </p:nvSpPr>
        <p:spPr/>
        <p:txBody>
          <a:bodyPr/>
          <a:lstStyle/>
          <a:p>
            <a:r>
              <a:rPr lang="en-US" dirty="0"/>
              <a:t>Seismic Signals and Noise - Bormann</a:t>
            </a:r>
          </a:p>
        </p:txBody>
      </p:sp>
      <p:pic>
        <p:nvPicPr>
          <p:cNvPr id="5" name="Content Placeholder 4" descr="A screenshot of a cell phone&#10;&#10;Description automatically generated">
            <a:extLst>
              <a:ext uri="{FF2B5EF4-FFF2-40B4-BE49-F238E27FC236}">
                <a16:creationId xmlns:a16="http://schemas.microsoft.com/office/drawing/2014/main" id="{AEED2159-6D7D-3D44-B56A-DB6442BECEC0}"/>
              </a:ext>
            </a:extLst>
          </p:cNvPr>
          <p:cNvPicPr>
            <a:picLocks noGrp="1" noChangeAspect="1"/>
          </p:cNvPicPr>
          <p:nvPr>
            <p:ph idx="1"/>
          </p:nvPr>
        </p:nvPicPr>
        <p:blipFill>
          <a:blip r:embed="rId2"/>
          <a:stretch>
            <a:fillRect/>
          </a:stretch>
        </p:blipFill>
        <p:spPr>
          <a:xfrm>
            <a:off x="232369" y="1932735"/>
            <a:ext cx="8144219" cy="4091547"/>
          </a:xfrm>
        </p:spPr>
      </p:pic>
      <p:pic>
        <p:nvPicPr>
          <p:cNvPr id="7" name="Picture 6">
            <a:extLst>
              <a:ext uri="{FF2B5EF4-FFF2-40B4-BE49-F238E27FC236}">
                <a16:creationId xmlns:a16="http://schemas.microsoft.com/office/drawing/2014/main" id="{8778D521-3091-0342-A4E1-0EEBD2A8F905}"/>
              </a:ext>
            </a:extLst>
          </p:cNvPr>
          <p:cNvPicPr>
            <a:picLocks noChangeAspect="1"/>
          </p:cNvPicPr>
          <p:nvPr/>
        </p:nvPicPr>
        <p:blipFill>
          <a:blip r:embed="rId3"/>
          <a:stretch>
            <a:fillRect/>
          </a:stretch>
        </p:blipFill>
        <p:spPr>
          <a:xfrm>
            <a:off x="8376588" y="2275517"/>
            <a:ext cx="3683000" cy="248670"/>
          </a:xfrm>
          <a:prstGeom prst="rect">
            <a:avLst/>
          </a:prstGeom>
        </p:spPr>
      </p:pic>
      <p:pic>
        <p:nvPicPr>
          <p:cNvPr id="9" name="Picture 8">
            <a:extLst>
              <a:ext uri="{FF2B5EF4-FFF2-40B4-BE49-F238E27FC236}">
                <a16:creationId xmlns:a16="http://schemas.microsoft.com/office/drawing/2014/main" id="{FE8FE739-EF5C-2342-9DBE-4817C002398F}"/>
              </a:ext>
            </a:extLst>
          </p:cNvPr>
          <p:cNvPicPr>
            <a:picLocks noChangeAspect="1"/>
          </p:cNvPicPr>
          <p:nvPr/>
        </p:nvPicPr>
        <p:blipFill>
          <a:blip r:embed="rId4"/>
          <a:stretch>
            <a:fillRect/>
          </a:stretch>
        </p:blipFill>
        <p:spPr>
          <a:xfrm>
            <a:off x="8376588" y="3048000"/>
            <a:ext cx="3683000" cy="190500"/>
          </a:xfrm>
          <a:prstGeom prst="rect">
            <a:avLst/>
          </a:prstGeom>
        </p:spPr>
      </p:pic>
      <p:pic>
        <p:nvPicPr>
          <p:cNvPr id="11" name="Picture 10">
            <a:extLst>
              <a:ext uri="{FF2B5EF4-FFF2-40B4-BE49-F238E27FC236}">
                <a16:creationId xmlns:a16="http://schemas.microsoft.com/office/drawing/2014/main" id="{C8E5A4DD-9908-8740-A306-197ED2DE1955}"/>
              </a:ext>
            </a:extLst>
          </p:cNvPr>
          <p:cNvPicPr>
            <a:picLocks noChangeAspect="1"/>
          </p:cNvPicPr>
          <p:nvPr/>
        </p:nvPicPr>
        <p:blipFill>
          <a:blip r:embed="rId5"/>
          <a:stretch>
            <a:fillRect/>
          </a:stretch>
        </p:blipFill>
        <p:spPr>
          <a:xfrm>
            <a:off x="8376589" y="3788008"/>
            <a:ext cx="3543300" cy="190500"/>
          </a:xfrm>
          <a:prstGeom prst="rect">
            <a:avLst/>
          </a:prstGeom>
        </p:spPr>
      </p:pic>
    </p:spTree>
    <p:extLst>
      <p:ext uri="{BB962C8B-B14F-4D97-AF65-F5344CB8AC3E}">
        <p14:creationId xmlns:p14="http://schemas.microsoft.com/office/powerpoint/2010/main" val="3264546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56C5-DA3E-B046-B7C5-F3FF53AC2067}"/>
              </a:ext>
            </a:extLst>
          </p:cNvPr>
          <p:cNvSpPr>
            <a:spLocks noGrp="1"/>
          </p:cNvSpPr>
          <p:nvPr>
            <p:ph type="title"/>
          </p:nvPr>
        </p:nvSpPr>
        <p:spPr/>
        <p:txBody>
          <a:bodyPr/>
          <a:lstStyle/>
          <a:p>
            <a:r>
              <a:rPr lang="en-US"/>
              <a:t>Seismic Signals and Noise - Bormann</a:t>
            </a:r>
            <a:endParaRPr lang="en-US" dirty="0"/>
          </a:p>
        </p:txBody>
      </p:sp>
      <p:pic>
        <p:nvPicPr>
          <p:cNvPr id="4" name="Picture 3">
            <a:extLst>
              <a:ext uri="{FF2B5EF4-FFF2-40B4-BE49-F238E27FC236}">
                <a16:creationId xmlns:a16="http://schemas.microsoft.com/office/drawing/2014/main" id="{2A646BFE-9D5A-0146-ABFE-AB6EF7027217}"/>
              </a:ext>
            </a:extLst>
          </p:cNvPr>
          <p:cNvPicPr>
            <a:picLocks noChangeAspect="1"/>
          </p:cNvPicPr>
          <p:nvPr/>
        </p:nvPicPr>
        <p:blipFill>
          <a:blip r:embed="rId2"/>
          <a:stretch>
            <a:fillRect/>
          </a:stretch>
        </p:blipFill>
        <p:spPr>
          <a:xfrm>
            <a:off x="201706" y="1560705"/>
            <a:ext cx="8321861" cy="1385458"/>
          </a:xfrm>
          <a:prstGeom prst="rect">
            <a:avLst/>
          </a:prstGeom>
        </p:spPr>
      </p:pic>
      <p:pic>
        <p:nvPicPr>
          <p:cNvPr id="5" name="Picture 4">
            <a:extLst>
              <a:ext uri="{FF2B5EF4-FFF2-40B4-BE49-F238E27FC236}">
                <a16:creationId xmlns:a16="http://schemas.microsoft.com/office/drawing/2014/main" id="{5B4AD3D0-F783-9F49-A6D3-11AC1F5B56E7}"/>
              </a:ext>
            </a:extLst>
          </p:cNvPr>
          <p:cNvPicPr>
            <a:picLocks noChangeAspect="1"/>
          </p:cNvPicPr>
          <p:nvPr/>
        </p:nvPicPr>
        <p:blipFill>
          <a:blip r:embed="rId3"/>
          <a:stretch>
            <a:fillRect/>
          </a:stretch>
        </p:blipFill>
        <p:spPr>
          <a:xfrm>
            <a:off x="201706" y="3913396"/>
            <a:ext cx="7230035" cy="1753938"/>
          </a:xfrm>
          <a:prstGeom prst="rect">
            <a:avLst/>
          </a:prstGeom>
        </p:spPr>
      </p:pic>
      <p:pic>
        <p:nvPicPr>
          <p:cNvPr id="8" name="Picture 7">
            <a:extLst>
              <a:ext uri="{FF2B5EF4-FFF2-40B4-BE49-F238E27FC236}">
                <a16:creationId xmlns:a16="http://schemas.microsoft.com/office/drawing/2014/main" id="{54ED9A78-A3E9-8148-8A05-2237CF807325}"/>
              </a:ext>
            </a:extLst>
          </p:cNvPr>
          <p:cNvPicPr>
            <a:picLocks noChangeAspect="1"/>
          </p:cNvPicPr>
          <p:nvPr/>
        </p:nvPicPr>
        <p:blipFill>
          <a:blip r:embed="rId4"/>
          <a:stretch>
            <a:fillRect/>
          </a:stretch>
        </p:blipFill>
        <p:spPr>
          <a:xfrm>
            <a:off x="8523567" y="3247615"/>
            <a:ext cx="2900082" cy="1172711"/>
          </a:xfrm>
          <a:prstGeom prst="rect">
            <a:avLst/>
          </a:prstGeom>
        </p:spPr>
      </p:pic>
      <p:pic>
        <p:nvPicPr>
          <p:cNvPr id="9" name="Picture 8">
            <a:extLst>
              <a:ext uri="{FF2B5EF4-FFF2-40B4-BE49-F238E27FC236}">
                <a16:creationId xmlns:a16="http://schemas.microsoft.com/office/drawing/2014/main" id="{5B12967A-CE1C-064A-85F8-888CDDC19E36}"/>
              </a:ext>
            </a:extLst>
          </p:cNvPr>
          <p:cNvPicPr>
            <a:picLocks noChangeAspect="1"/>
          </p:cNvPicPr>
          <p:nvPr/>
        </p:nvPicPr>
        <p:blipFill>
          <a:blip r:embed="rId5"/>
          <a:stretch>
            <a:fillRect/>
          </a:stretch>
        </p:blipFill>
        <p:spPr>
          <a:xfrm>
            <a:off x="11680271" y="3269141"/>
            <a:ext cx="404152" cy="1097699"/>
          </a:xfrm>
          <a:prstGeom prst="rect">
            <a:avLst/>
          </a:prstGeom>
        </p:spPr>
      </p:pic>
      <p:cxnSp>
        <p:nvCxnSpPr>
          <p:cNvPr id="16" name="Straight Arrow Connector 15">
            <a:extLst>
              <a:ext uri="{FF2B5EF4-FFF2-40B4-BE49-F238E27FC236}">
                <a16:creationId xmlns:a16="http://schemas.microsoft.com/office/drawing/2014/main" id="{C7570AF2-17CA-F241-B0AA-2240B1CE5014}"/>
              </a:ext>
            </a:extLst>
          </p:cNvPr>
          <p:cNvCxnSpPr/>
          <p:nvPr/>
        </p:nvCxnSpPr>
        <p:spPr>
          <a:xfrm flipV="1">
            <a:off x="5039651" y="3427442"/>
            <a:ext cx="3227294" cy="48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02B041-3D07-E24D-8532-6961A3A86919}"/>
              </a:ext>
            </a:extLst>
          </p:cNvPr>
          <p:cNvCxnSpPr>
            <a:cxnSpLocks/>
          </p:cNvCxnSpPr>
          <p:nvPr/>
        </p:nvCxnSpPr>
        <p:spPr>
          <a:xfrm>
            <a:off x="5818094" y="4263603"/>
            <a:ext cx="2572871" cy="10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912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E9C1F9-6581-2D40-AE73-240774D4219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Testing Wavelet Denoising</a:t>
            </a:r>
            <a:endParaRPr lang="en-US" sz="72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28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CBB6-A6D8-B74F-9595-C0058EDB609D}"/>
              </a:ext>
            </a:extLst>
          </p:cNvPr>
          <p:cNvSpPr>
            <a:spLocks noGrp="1"/>
          </p:cNvSpPr>
          <p:nvPr>
            <p:ph type="title"/>
          </p:nvPr>
        </p:nvSpPr>
        <p:spPr>
          <a:xfrm>
            <a:off x="990600" y="5062319"/>
            <a:ext cx="10210800" cy="1099845"/>
          </a:xfrm>
        </p:spPr>
        <p:txBody>
          <a:bodyPr vert="horz" lIns="91440" tIns="45720" rIns="91440" bIns="45720" rtlCol="0" anchor="b">
            <a:normAutofit fontScale="90000"/>
          </a:bodyPr>
          <a:lstStyle/>
          <a:p>
            <a:pPr algn="ctr"/>
            <a:r>
              <a:rPr lang="en-US" sz="3300" kern="1200" dirty="0">
                <a:solidFill>
                  <a:schemeClr val="tx1"/>
                </a:solidFill>
                <a:latin typeface="+mj-lt"/>
                <a:ea typeface="+mj-ea"/>
                <a:cs typeface="+mj-cs"/>
              </a:rPr>
              <a:t>Wavelet Denoising Examples</a:t>
            </a:r>
            <a:br>
              <a:rPr lang="en-US" sz="3300" kern="1200" dirty="0">
                <a:solidFill>
                  <a:schemeClr val="tx1"/>
                </a:solidFill>
                <a:latin typeface="+mj-lt"/>
                <a:ea typeface="+mj-ea"/>
                <a:cs typeface="+mj-cs"/>
              </a:rPr>
            </a:br>
            <a:br>
              <a:rPr lang="en-US" sz="3300" kern="1200" dirty="0">
                <a:solidFill>
                  <a:schemeClr val="tx1"/>
                </a:solidFill>
                <a:latin typeface="+mj-lt"/>
                <a:ea typeface="+mj-ea"/>
                <a:cs typeface="+mj-cs"/>
              </a:rPr>
            </a:br>
            <a:r>
              <a:rPr lang="en-US" sz="3300" kern="1200" dirty="0">
                <a:solidFill>
                  <a:schemeClr val="tx1"/>
                </a:solidFill>
                <a:latin typeface="+mj-lt"/>
                <a:ea typeface="+mj-ea"/>
                <a:cs typeface="+mj-cs"/>
              </a:rPr>
              <a:t>Original and noisy (working out the noise issues …)</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8207DB27-58AA-FD42-A1FC-0264A531FA8F}"/>
              </a:ext>
            </a:extLst>
          </p:cNvPr>
          <p:cNvPicPr>
            <a:picLocks noGrp="1" noChangeAspect="1"/>
          </p:cNvPicPr>
          <p:nvPr>
            <p:ph idx="1"/>
          </p:nvPr>
        </p:nvPicPr>
        <p:blipFill rotWithShape="1">
          <a:blip r:embed="rId2"/>
          <a:srcRect t="186" r="1" b="1"/>
          <a:stretch/>
        </p:blipFill>
        <p:spPr>
          <a:xfrm>
            <a:off x="641604" y="640080"/>
            <a:ext cx="5276732" cy="3291840"/>
          </a:xfrm>
          <a:prstGeom prst="rect">
            <a:avLst/>
          </a:prstGeom>
        </p:spPr>
      </p:pic>
      <p:pic>
        <p:nvPicPr>
          <p:cNvPr id="7" name="Picture 6" descr="Chart&#10;&#10;Description automatically generated">
            <a:extLst>
              <a:ext uri="{FF2B5EF4-FFF2-40B4-BE49-F238E27FC236}">
                <a16:creationId xmlns:a16="http://schemas.microsoft.com/office/drawing/2014/main" id="{9CA5B88B-3824-284F-9315-E5EAA35F2A1F}"/>
              </a:ext>
            </a:extLst>
          </p:cNvPr>
          <p:cNvPicPr>
            <a:picLocks noChangeAspect="1"/>
          </p:cNvPicPr>
          <p:nvPr/>
        </p:nvPicPr>
        <p:blipFill rotWithShape="1">
          <a:blip r:embed="rId3"/>
          <a:srcRect t="186" r="1" b="1"/>
          <a:stretch/>
        </p:blipFill>
        <p:spPr>
          <a:xfrm>
            <a:off x="6273664" y="640080"/>
            <a:ext cx="5276732" cy="3291840"/>
          </a:xfrm>
          <a:prstGeom prst="rect">
            <a:avLst/>
          </a:prstGeom>
        </p:spPr>
      </p:pic>
    </p:spTree>
    <p:extLst>
      <p:ext uri="{BB962C8B-B14F-4D97-AF65-F5344CB8AC3E}">
        <p14:creationId xmlns:p14="http://schemas.microsoft.com/office/powerpoint/2010/main" val="3874609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3472DDEF-4C75-084C-96FA-7C892827CA76}"/>
              </a:ext>
            </a:extLst>
          </p:cNvPr>
          <p:cNvPicPr>
            <a:picLocks noChangeAspect="1"/>
          </p:cNvPicPr>
          <p:nvPr/>
        </p:nvPicPr>
        <p:blipFill rotWithShape="1">
          <a:blip r:embed="rId2"/>
          <a:srcRect t="186" r="1" b="1"/>
          <a:stretch/>
        </p:blipFill>
        <p:spPr>
          <a:xfrm>
            <a:off x="641604" y="640080"/>
            <a:ext cx="5276732" cy="3291840"/>
          </a:xfrm>
          <a:prstGeom prst="rect">
            <a:avLst/>
          </a:prstGeom>
        </p:spPr>
      </p:pic>
      <p:pic>
        <p:nvPicPr>
          <p:cNvPr id="5" name="Content Placeholder 4" descr="Chart&#10;&#10;Description automatically generated">
            <a:extLst>
              <a:ext uri="{FF2B5EF4-FFF2-40B4-BE49-F238E27FC236}">
                <a16:creationId xmlns:a16="http://schemas.microsoft.com/office/drawing/2014/main" id="{530B8A43-D434-F244-B939-4103A8C95F2E}"/>
              </a:ext>
            </a:extLst>
          </p:cNvPr>
          <p:cNvPicPr>
            <a:picLocks noGrp="1" noChangeAspect="1"/>
          </p:cNvPicPr>
          <p:nvPr>
            <p:ph idx="1"/>
          </p:nvPr>
        </p:nvPicPr>
        <p:blipFill rotWithShape="1">
          <a:blip r:embed="rId3"/>
          <a:srcRect t="186" r="1" b="1"/>
          <a:stretch/>
        </p:blipFill>
        <p:spPr>
          <a:xfrm>
            <a:off x="6273664" y="640080"/>
            <a:ext cx="5276732" cy="3291840"/>
          </a:xfrm>
          <a:prstGeom prst="rect">
            <a:avLst/>
          </a:prstGeom>
        </p:spPr>
      </p:pic>
      <p:sp>
        <p:nvSpPr>
          <p:cNvPr id="10" name="Title 1">
            <a:extLst>
              <a:ext uri="{FF2B5EF4-FFF2-40B4-BE49-F238E27FC236}">
                <a16:creationId xmlns:a16="http://schemas.microsoft.com/office/drawing/2014/main" id="{488379DF-C2F5-4040-83A4-7E5A8C8DF73A}"/>
              </a:ext>
            </a:extLst>
          </p:cNvPr>
          <p:cNvSpPr txBox="1">
            <a:spLocks/>
          </p:cNvSpPr>
          <p:nvPr/>
        </p:nvSpPr>
        <p:spPr>
          <a:xfrm>
            <a:off x="990600" y="5062319"/>
            <a:ext cx="10210800" cy="10998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Reconstructed signal (using soft threshold and </a:t>
            </a:r>
            <a:r>
              <a:rPr lang="en-US" sz="3300" dirty="0" err="1"/>
              <a:t>Coiflet</a:t>
            </a:r>
            <a:r>
              <a:rPr lang="en-US" sz="3300" dirty="0"/>
              <a:t> wavelet)</a:t>
            </a:r>
          </a:p>
        </p:txBody>
      </p:sp>
    </p:spTree>
    <p:extLst>
      <p:ext uri="{BB962C8B-B14F-4D97-AF65-F5344CB8AC3E}">
        <p14:creationId xmlns:p14="http://schemas.microsoft.com/office/powerpoint/2010/main" val="393594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Have the models ready to use</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7DBE933E-C62C-A742-B8C6-0AD5937918BD}"/>
              </a:ext>
            </a:extLst>
          </p:cNvPr>
          <p:cNvPicPr>
            <a:picLocks noGrp="1" noChangeAspect="1"/>
          </p:cNvPicPr>
          <p:nvPr>
            <p:ph idx="1"/>
          </p:nvPr>
        </p:nvPicPr>
        <p:blipFill rotWithShape="1">
          <a:blip r:embed="rId2"/>
          <a:srcRect l="559" r="1" b="1"/>
          <a:stretch/>
        </p:blipFill>
        <p:spPr>
          <a:xfrm>
            <a:off x="4062964" y="942538"/>
            <a:ext cx="7163222" cy="4808332"/>
          </a:xfrm>
          <a:prstGeom prst="rect">
            <a:avLst/>
          </a:prstGeom>
          <a:effectLst/>
        </p:spPr>
      </p:pic>
    </p:spTree>
    <p:extLst>
      <p:ext uri="{BB962C8B-B14F-4D97-AF65-F5344CB8AC3E}">
        <p14:creationId xmlns:p14="http://schemas.microsoft.com/office/powerpoint/2010/main" val="2689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479A03C6-4BAC-604D-885A-D958AD2C4111}"/>
              </a:ext>
            </a:extLst>
          </p:cNvPr>
          <p:cNvPicPr>
            <a:picLocks noGrp="1" noChangeAspect="1"/>
          </p:cNvPicPr>
          <p:nvPr>
            <p:ph idx="1"/>
          </p:nvPr>
        </p:nvPicPr>
        <p:blipFill rotWithShape="1">
          <a:blip r:embed="rId2"/>
          <a:srcRect t="186" r="1" b="1"/>
          <a:stretch/>
        </p:blipFill>
        <p:spPr>
          <a:xfrm>
            <a:off x="641604" y="640080"/>
            <a:ext cx="5276732" cy="329184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E540F9E3-F628-D442-B534-2E8880B0C192}"/>
              </a:ext>
            </a:extLst>
          </p:cNvPr>
          <p:cNvPicPr>
            <a:picLocks noChangeAspect="1"/>
          </p:cNvPicPr>
          <p:nvPr/>
        </p:nvPicPr>
        <p:blipFill rotWithShape="1">
          <a:blip r:embed="rId3"/>
          <a:srcRect t="186" r="1" b="1"/>
          <a:stretch/>
        </p:blipFill>
        <p:spPr>
          <a:xfrm>
            <a:off x="6273664" y="640080"/>
            <a:ext cx="5276732" cy="3291840"/>
          </a:xfrm>
          <a:prstGeom prst="rect">
            <a:avLst/>
          </a:prstGeom>
        </p:spPr>
      </p:pic>
      <p:sp>
        <p:nvSpPr>
          <p:cNvPr id="10" name="Title 1">
            <a:extLst>
              <a:ext uri="{FF2B5EF4-FFF2-40B4-BE49-F238E27FC236}">
                <a16:creationId xmlns:a16="http://schemas.microsoft.com/office/drawing/2014/main" id="{B2F76F81-3A7E-694F-82D2-05FD1651CD0F}"/>
              </a:ext>
            </a:extLst>
          </p:cNvPr>
          <p:cNvSpPr txBox="1">
            <a:spLocks/>
          </p:cNvSpPr>
          <p:nvPr/>
        </p:nvSpPr>
        <p:spPr>
          <a:xfrm>
            <a:off x="990600" y="5062319"/>
            <a:ext cx="10210800" cy="10998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Noisy signal and reconstructed noise (using soft threshold and </a:t>
            </a:r>
            <a:r>
              <a:rPr lang="en-US" sz="3300" dirty="0" err="1"/>
              <a:t>Coiflet</a:t>
            </a:r>
            <a:r>
              <a:rPr lang="en-US" sz="3300" dirty="0"/>
              <a:t> wavelet)</a:t>
            </a:r>
          </a:p>
        </p:txBody>
      </p:sp>
    </p:spTree>
    <p:extLst>
      <p:ext uri="{BB962C8B-B14F-4D97-AF65-F5344CB8AC3E}">
        <p14:creationId xmlns:p14="http://schemas.microsoft.com/office/powerpoint/2010/main" val="2382009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1D7C3D12-6888-F343-A1F2-5B0A16D14E56}"/>
              </a:ext>
            </a:extLst>
          </p:cNvPr>
          <p:cNvPicPr>
            <a:picLocks noChangeAspect="1"/>
          </p:cNvPicPr>
          <p:nvPr/>
        </p:nvPicPr>
        <p:blipFill rotWithShape="1">
          <a:blip r:embed="rId2"/>
          <a:srcRect t="173" r="-2" b="-2"/>
          <a:stretch/>
        </p:blipFill>
        <p:spPr>
          <a:xfrm>
            <a:off x="640080" y="640080"/>
            <a:ext cx="5276088" cy="329184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3FA3B21-7758-7144-9523-C037146D8C75}"/>
              </a:ext>
            </a:extLst>
          </p:cNvPr>
          <p:cNvPicPr>
            <a:picLocks noChangeAspect="1"/>
          </p:cNvPicPr>
          <p:nvPr/>
        </p:nvPicPr>
        <p:blipFill rotWithShape="1">
          <a:blip r:embed="rId3"/>
          <a:srcRect t="173" r="-2" b="-2"/>
          <a:stretch/>
        </p:blipFill>
        <p:spPr>
          <a:xfrm>
            <a:off x="6272784" y="640080"/>
            <a:ext cx="5276088" cy="3291840"/>
          </a:xfrm>
          <a:prstGeom prst="rect">
            <a:avLst/>
          </a:prstGeom>
        </p:spPr>
      </p:pic>
      <p:sp>
        <p:nvSpPr>
          <p:cNvPr id="12" name="Title 1">
            <a:extLst>
              <a:ext uri="{FF2B5EF4-FFF2-40B4-BE49-F238E27FC236}">
                <a16:creationId xmlns:a16="http://schemas.microsoft.com/office/drawing/2014/main" id="{48E5DFF5-29A5-004F-95B5-0FAEE1147E1E}"/>
              </a:ext>
            </a:extLst>
          </p:cNvPr>
          <p:cNvSpPr txBox="1">
            <a:spLocks/>
          </p:cNvSpPr>
          <p:nvPr/>
        </p:nvSpPr>
        <p:spPr>
          <a:xfrm>
            <a:off x="990600" y="5062319"/>
            <a:ext cx="10210800" cy="10998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Original (left) and reconstructed signal (right)</a:t>
            </a:r>
          </a:p>
        </p:txBody>
      </p:sp>
    </p:spTree>
    <p:extLst>
      <p:ext uri="{BB962C8B-B14F-4D97-AF65-F5344CB8AC3E}">
        <p14:creationId xmlns:p14="http://schemas.microsoft.com/office/powerpoint/2010/main" val="1769677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97145BE5-6DED-984E-8D9E-E0E1400FC0F6}"/>
              </a:ext>
            </a:extLst>
          </p:cNvPr>
          <p:cNvPicPr>
            <a:picLocks noChangeAspect="1"/>
          </p:cNvPicPr>
          <p:nvPr/>
        </p:nvPicPr>
        <p:blipFill rotWithShape="1">
          <a:blip r:embed="rId2"/>
          <a:srcRect t="173" r="-2" b="-2"/>
          <a:stretch/>
        </p:blipFill>
        <p:spPr>
          <a:xfrm>
            <a:off x="640080" y="640080"/>
            <a:ext cx="5276088" cy="3291840"/>
          </a:xfrm>
          <a:prstGeom prst="rect">
            <a:avLst/>
          </a:prstGeom>
        </p:spPr>
      </p:pic>
      <p:pic>
        <p:nvPicPr>
          <p:cNvPr id="7" name="Picture 6" descr="A picture containing line chart&#10;&#10;Description automatically generated">
            <a:extLst>
              <a:ext uri="{FF2B5EF4-FFF2-40B4-BE49-F238E27FC236}">
                <a16:creationId xmlns:a16="http://schemas.microsoft.com/office/drawing/2014/main" id="{D82406ED-CB33-0741-B588-8E1948C62D62}"/>
              </a:ext>
            </a:extLst>
          </p:cNvPr>
          <p:cNvPicPr>
            <a:picLocks noChangeAspect="1"/>
          </p:cNvPicPr>
          <p:nvPr/>
        </p:nvPicPr>
        <p:blipFill rotWithShape="1">
          <a:blip r:embed="rId3"/>
          <a:srcRect t="173" r="-2" b="-2"/>
          <a:stretch/>
        </p:blipFill>
        <p:spPr>
          <a:xfrm>
            <a:off x="6272784" y="640080"/>
            <a:ext cx="5276088" cy="3291840"/>
          </a:xfrm>
          <a:prstGeom prst="rect">
            <a:avLst/>
          </a:prstGeom>
        </p:spPr>
      </p:pic>
      <p:sp>
        <p:nvSpPr>
          <p:cNvPr id="11" name="Content Placeholder 10">
            <a:extLst>
              <a:ext uri="{FF2B5EF4-FFF2-40B4-BE49-F238E27FC236}">
                <a16:creationId xmlns:a16="http://schemas.microsoft.com/office/drawing/2014/main" id="{25CA47C2-A0CF-46CE-9FB6-369C8CA80EE6}"/>
              </a:ext>
            </a:extLst>
          </p:cNvPr>
          <p:cNvSpPr>
            <a:spLocks noGrp="1"/>
          </p:cNvSpPr>
          <p:nvPr>
            <p:ph idx="1"/>
          </p:nvPr>
        </p:nvSpPr>
        <p:spPr>
          <a:xfrm>
            <a:off x="2758185" y="4809489"/>
            <a:ext cx="6675627" cy="1605083"/>
          </a:xfrm>
        </p:spPr>
        <p:txBody>
          <a:bodyPr anchor="ctr">
            <a:normAutofit/>
          </a:bodyPr>
          <a:lstStyle/>
          <a:p>
            <a:r>
              <a:rPr lang="en-US" sz="2000" dirty="0"/>
              <a:t>The other  synthetic series, original and noisy</a:t>
            </a:r>
          </a:p>
          <a:p>
            <a:r>
              <a:rPr lang="en-US" sz="2000" dirty="0"/>
              <a:t>Mostly washed out by noise</a:t>
            </a:r>
          </a:p>
        </p:txBody>
      </p:sp>
    </p:spTree>
    <p:extLst>
      <p:ext uri="{BB962C8B-B14F-4D97-AF65-F5344CB8AC3E}">
        <p14:creationId xmlns:p14="http://schemas.microsoft.com/office/powerpoint/2010/main" val="2867582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hart&#10;&#10;Description automatically generated">
            <a:extLst>
              <a:ext uri="{FF2B5EF4-FFF2-40B4-BE49-F238E27FC236}">
                <a16:creationId xmlns:a16="http://schemas.microsoft.com/office/drawing/2014/main" id="{FFAA676F-0D82-A044-8A45-23C37423526F}"/>
              </a:ext>
            </a:extLst>
          </p:cNvPr>
          <p:cNvPicPr>
            <a:picLocks noChangeAspect="1"/>
          </p:cNvPicPr>
          <p:nvPr/>
        </p:nvPicPr>
        <p:blipFill rotWithShape="1">
          <a:blip r:embed="rId2"/>
          <a:srcRect r="-2" b="172"/>
          <a:stretch/>
        </p:blipFill>
        <p:spPr>
          <a:xfrm>
            <a:off x="640080" y="640080"/>
            <a:ext cx="5276088" cy="3291840"/>
          </a:xfrm>
          <a:prstGeom prst="rect">
            <a:avLst/>
          </a:prstGeom>
        </p:spPr>
      </p:pic>
      <p:pic>
        <p:nvPicPr>
          <p:cNvPr id="6" name="Picture 5" descr="A picture containing line chart&#10;&#10;Description automatically generated">
            <a:extLst>
              <a:ext uri="{FF2B5EF4-FFF2-40B4-BE49-F238E27FC236}">
                <a16:creationId xmlns:a16="http://schemas.microsoft.com/office/drawing/2014/main" id="{D861EF5D-C9EF-B14B-8F6B-4D82E452776D}"/>
              </a:ext>
            </a:extLst>
          </p:cNvPr>
          <p:cNvPicPr>
            <a:picLocks noChangeAspect="1"/>
          </p:cNvPicPr>
          <p:nvPr/>
        </p:nvPicPr>
        <p:blipFill rotWithShape="1">
          <a:blip r:embed="rId3"/>
          <a:srcRect t="173" r="-2" b="-2"/>
          <a:stretch/>
        </p:blipFill>
        <p:spPr>
          <a:xfrm>
            <a:off x="6272784" y="640080"/>
            <a:ext cx="5276088" cy="3291840"/>
          </a:xfrm>
          <a:prstGeom prst="rect">
            <a:avLst/>
          </a:prstGeom>
        </p:spPr>
      </p:pic>
      <p:sp>
        <p:nvSpPr>
          <p:cNvPr id="10" name="Content Placeholder 9">
            <a:extLst>
              <a:ext uri="{FF2B5EF4-FFF2-40B4-BE49-F238E27FC236}">
                <a16:creationId xmlns:a16="http://schemas.microsoft.com/office/drawing/2014/main" id="{230E66DE-6DDC-46BF-890E-4833F9C14630}"/>
              </a:ext>
            </a:extLst>
          </p:cNvPr>
          <p:cNvSpPr>
            <a:spLocks noGrp="1"/>
          </p:cNvSpPr>
          <p:nvPr>
            <p:ph idx="1"/>
          </p:nvPr>
        </p:nvSpPr>
        <p:spPr>
          <a:xfrm>
            <a:off x="2758185" y="4809489"/>
            <a:ext cx="6675627" cy="1605083"/>
          </a:xfrm>
        </p:spPr>
        <p:txBody>
          <a:bodyPr anchor="ctr">
            <a:normAutofit/>
          </a:bodyPr>
          <a:lstStyle/>
          <a:p>
            <a:r>
              <a:rPr lang="en-US" sz="2000" dirty="0"/>
              <a:t>Reconstructed signal using soft threshold and </a:t>
            </a:r>
            <a:r>
              <a:rPr lang="en-US" sz="2000" dirty="0" err="1"/>
              <a:t>Coiflet</a:t>
            </a:r>
            <a:r>
              <a:rPr lang="en-US" sz="2000" dirty="0"/>
              <a:t> wavelet</a:t>
            </a:r>
          </a:p>
        </p:txBody>
      </p:sp>
    </p:spTree>
    <p:extLst>
      <p:ext uri="{BB962C8B-B14F-4D97-AF65-F5344CB8AC3E}">
        <p14:creationId xmlns:p14="http://schemas.microsoft.com/office/powerpoint/2010/main" val="1289464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diagram&#10;&#10;Description automatically generated">
            <a:extLst>
              <a:ext uri="{FF2B5EF4-FFF2-40B4-BE49-F238E27FC236}">
                <a16:creationId xmlns:a16="http://schemas.microsoft.com/office/drawing/2014/main" id="{33074ECE-4478-8145-84B1-A7D88C1B916B}"/>
              </a:ext>
            </a:extLst>
          </p:cNvPr>
          <p:cNvPicPr>
            <a:picLocks noChangeAspect="1"/>
          </p:cNvPicPr>
          <p:nvPr/>
        </p:nvPicPr>
        <p:blipFill rotWithShape="1">
          <a:blip r:embed="rId2"/>
          <a:srcRect t="173" r="-2" b="-2"/>
          <a:stretch/>
        </p:blipFill>
        <p:spPr>
          <a:xfrm>
            <a:off x="6095999" y="573786"/>
            <a:ext cx="5276088" cy="3291840"/>
          </a:xfrm>
          <a:prstGeom prst="rect">
            <a:avLst/>
          </a:prstGeom>
        </p:spPr>
      </p:pic>
      <p:pic>
        <p:nvPicPr>
          <p:cNvPr id="4" name="Picture 3" descr="A picture containing line chart&#10;&#10;Description automatically generated">
            <a:extLst>
              <a:ext uri="{FF2B5EF4-FFF2-40B4-BE49-F238E27FC236}">
                <a16:creationId xmlns:a16="http://schemas.microsoft.com/office/drawing/2014/main" id="{CC3FB540-CDF6-6349-9C5C-5E9B66D1E0F0}"/>
              </a:ext>
            </a:extLst>
          </p:cNvPr>
          <p:cNvPicPr>
            <a:picLocks noChangeAspect="1"/>
          </p:cNvPicPr>
          <p:nvPr/>
        </p:nvPicPr>
        <p:blipFill rotWithShape="1">
          <a:blip r:embed="rId3"/>
          <a:srcRect t="173" r="-2" b="-2"/>
          <a:stretch/>
        </p:blipFill>
        <p:spPr>
          <a:xfrm>
            <a:off x="819911" y="573786"/>
            <a:ext cx="5276088" cy="3291840"/>
          </a:xfrm>
          <a:prstGeom prst="rect">
            <a:avLst/>
          </a:prstGeom>
        </p:spPr>
      </p:pic>
      <p:sp>
        <p:nvSpPr>
          <p:cNvPr id="10" name="Content Placeholder 9">
            <a:extLst>
              <a:ext uri="{FF2B5EF4-FFF2-40B4-BE49-F238E27FC236}">
                <a16:creationId xmlns:a16="http://schemas.microsoft.com/office/drawing/2014/main" id="{6FC306E8-D7A3-4AC6-9002-B7CED23E4FC4}"/>
              </a:ext>
            </a:extLst>
          </p:cNvPr>
          <p:cNvSpPr>
            <a:spLocks noGrp="1"/>
          </p:cNvSpPr>
          <p:nvPr>
            <p:ph idx="1"/>
          </p:nvPr>
        </p:nvSpPr>
        <p:spPr>
          <a:xfrm>
            <a:off x="2758185" y="4809489"/>
            <a:ext cx="6675627" cy="1605083"/>
          </a:xfrm>
        </p:spPr>
        <p:txBody>
          <a:bodyPr anchor="ctr">
            <a:normAutofit/>
          </a:bodyPr>
          <a:lstStyle/>
          <a:p>
            <a:r>
              <a:rPr lang="en-US" sz="2000" dirty="0"/>
              <a:t>Original noisy signal (left) and reconstructed noise (right)</a:t>
            </a:r>
          </a:p>
        </p:txBody>
      </p:sp>
    </p:spTree>
    <p:extLst>
      <p:ext uri="{BB962C8B-B14F-4D97-AF65-F5344CB8AC3E}">
        <p14:creationId xmlns:p14="http://schemas.microsoft.com/office/powerpoint/2010/main" val="2340364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Chart&#10;&#10;Description automatically generated">
            <a:extLst>
              <a:ext uri="{FF2B5EF4-FFF2-40B4-BE49-F238E27FC236}">
                <a16:creationId xmlns:a16="http://schemas.microsoft.com/office/drawing/2014/main" id="{981CE353-3A40-7743-B734-4B891CEB476C}"/>
              </a:ext>
            </a:extLst>
          </p:cNvPr>
          <p:cNvPicPr>
            <a:picLocks noChangeAspect="1"/>
          </p:cNvPicPr>
          <p:nvPr/>
        </p:nvPicPr>
        <p:blipFill rotWithShape="1">
          <a:blip r:embed="rId2"/>
          <a:srcRect t="173" r="-2" b="-2"/>
          <a:stretch/>
        </p:blipFill>
        <p:spPr>
          <a:xfrm>
            <a:off x="640080" y="640080"/>
            <a:ext cx="5276088" cy="3291840"/>
          </a:xfrm>
          <a:prstGeom prst="rect">
            <a:avLst/>
          </a:prstGeom>
        </p:spPr>
      </p:pic>
      <p:pic>
        <p:nvPicPr>
          <p:cNvPr id="5" name="Content Placeholder 4" descr="A picture containing chart&#10;&#10;Description automatically generated">
            <a:extLst>
              <a:ext uri="{FF2B5EF4-FFF2-40B4-BE49-F238E27FC236}">
                <a16:creationId xmlns:a16="http://schemas.microsoft.com/office/drawing/2014/main" id="{036758DA-2983-E640-9097-04CFFCCABEA7}"/>
              </a:ext>
            </a:extLst>
          </p:cNvPr>
          <p:cNvPicPr>
            <a:picLocks noChangeAspect="1"/>
          </p:cNvPicPr>
          <p:nvPr/>
        </p:nvPicPr>
        <p:blipFill rotWithShape="1">
          <a:blip r:embed="rId3"/>
          <a:srcRect r="-2" b="172"/>
          <a:stretch/>
        </p:blipFill>
        <p:spPr>
          <a:xfrm>
            <a:off x="6272784" y="640080"/>
            <a:ext cx="5276088" cy="3291840"/>
          </a:xfrm>
          <a:prstGeom prst="rect">
            <a:avLst/>
          </a:prstGeom>
        </p:spPr>
      </p:pic>
      <p:sp>
        <p:nvSpPr>
          <p:cNvPr id="3" name="Content Placeholder 2">
            <a:extLst>
              <a:ext uri="{FF2B5EF4-FFF2-40B4-BE49-F238E27FC236}">
                <a16:creationId xmlns:a16="http://schemas.microsoft.com/office/drawing/2014/main" id="{E5314185-2556-1141-9080-97519EDD5588}"/>
              </a:ext>
            </a:extLst>
          </p:cNvPr>
          <p:cNvSpPr>
            <a:spLocks noGrp="1"/>
          </p:cNvSpPr>
          <p:nvPr>
            <p:ph idx="1"/>
          </p:nvPr>
        </p:nvSpPr>
        <p:spPr>
          <a:xfrm>
            <a:off x="2934970" y="4809489"/>
            <a:ext cx="6675627" cy="1605083"/>
          </a:xfrm>
        </p:spPr>
        <p:txBody>
          <a:bodyPr anchor="ctr">
            <a:normAutofit/>
          </a:bodyPr>
          <a:lstStyle/>
          <a:p>
            <a:r>
              <a:rPr lang="en-US" sz="2000" dirty="0"/>
              <a:t>Original signal (left) and reconstructed signal (right)</a:t>
            </a:r>
          </a:p>
        </p:txBody>
      </p:sp>
    </p:spTree>
    <p:extLst>
      <p:ext uri="{BB962C8B-B14F-4D97-AF65-F5344CB8AC3E}">
        <p14:creationId xmlns:p14="http://schemas.microsoft.com/office/powerpoint/2010/main" val="3330177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dirty="0">
                <a:solidFill>
                  <a:srgbClr val="2C2C2C"/>
                </a:solidFill>
              </a:rPr>
              <a:t>Have the models ready to use </a:t>
            </a:r>
          </a:p>
        </p:txBody>
      </p:sp>
      <p:sp>
        <p:nvSpPr>
          <p:cNvPr id="12"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B46BF5B-A2F5-2749-A354-8B5AE4B80907}"/>
              </a:ext>
            </a:extLst>
          </p:cNvPr>
          <p:cNvPicPr>
            <a:picLocks noGrp="1" noChangeAspect="1"/>
          </p:cNvPicPr>
          <p:nvPr>
            <p:ph idx="1"/>
          </p:nvPr>
        </p:nvPicPr>
        <p:blipFill rotWithShape="1">
          <a:blip r:embed="rId2"/>
          <a:srcRect l="559" r="1" b="1"/>
          <a:stretch/>
        </p:blipFill>
        <p:spPr>
          <a:xfrm>
            <a:off x="4062964" y="942538"/>
            <a:ext cx="7163222" cy="4808332"/>
          </a:xfrm>
          <a:prstGeom prst="rect">
            <a:avLst/>
          </a:prstGeom>
          <a:effectLst/>
        </p:spPr>
      </p:pic>
    </p:spTree>
    <p:extLst>
      <p:ext uri="{BB962C8B-B14F-4D97-AF65-F5344CB8AC3E}">
        <p14:creationId xmlns:p14="http://schemas.microsoft.com/office/powerpoint/2010/main" val="416250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25BD-B212-FF45-9193-E67F5FE5DFDB}"/>
              </a:ext>
            </a:extLst>
          </p:cNvPr>
          <p:cNvSpPr>
            <a:spLocks noGrp="1"/>
          </p:cNvSpPr>
          <p:nvPr>
            <p:ph type="title"/>
          </p:nvPr>
        </p:nvSpPr>
        <p:spPr/>
        <p:txBody>
          <a:bodyPr/>
          <a:lstStyle/>
          <a:p>
            <a:r>
              <a:rPr lang="en-US" dirty="0"/>
              <a:t>Getting more continues noise models?</a:t>
            </a:r>
          </a:p>
        </p:txBody>
      </p:sp>
      <p:sp>
        <p:nvSpPr>
          <p:cNvPr id="3" name="Content Placeholder 2">
            <a:extLst>
              <a:ext uri="{FF2B5EF4-FFF2-40B4-BE49-F238E27FC236}">
                <a16:creationId xmlns:a16="http://schemas.microsoft.com/office/drawing/2014/main" id="{C8459DF3-8558-4940-8B6B-D2BA4FE76891}"/>
              </a:ext>
            </a:extLst>
          </p:cNvPr>
          <p:cNvSpPr>
            <a:spLocks noGrp="1"/>
          </p:cNvSpPr>
          <p:nvPr>
            <p:ph idx="1"/>
          </p:nvPr>
        </p:nvSpPr>
        <p:spPr/>
        <p:txBody>
          <a:bodyPr/>
          <a:lstStyle/>
          <a:p>
            <a:r>
              <a:rPr lang="en-US" dirty="0"/>
              <a:t>Interpolate with a more complex, mostly continuous function?</a:t>
            </a:r>
          </a:p>
          <a:p>
            <a:endParaRPr lang="en-US" dirty="0"/>
          </a:p>
          <a:p>
            <a:r>
              <a:rPr lang="en-US" dirty="0"/>
              <a:t>Just get values at adjacent points and linearly interpolate as needed?</a:t>
            </a:r>
          </a:p>
          <a:p>
            <a:endParaRPr lang="en-US" dirty="0"/>
          </a:p>
          <a:p>
            <a:r>
              <a:rPr lang="en-US" dirty="0"/>
              <a:t>Maybe the simpler the better …</a:t>
            </a:r>
          </a:p>
        </p:txBody>
      </p:sp>
    </p:spTree>
    <p:extLst>
      <p:ext uri="{BB962C8B-B14F-4D97-AF65-F5344CB8AC3E}">
        <p14:creationId xmlns:p14="http://schemas.microsoft.com/office/powerpoint/2010/main" val="418651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43FB-649A-364C-944F-95339D6737E1}"/>
              </a:ext>
            </a:extLst>
          </p:cNvPr>
          <p:cNvSpPr>
            <a:spLocks noGrp="1"/>
          </p:cNvSpPr>
          <p:nvPr>
            <p:ph type="title"/>
          </p:nvPr>
        </p:nvSpPr>
        <p:spPr/>
        <p:txBody>
          <a:bodyPr/>
          <a:lstStyle/>
          <a:p>
            <a:r>
              <a:rPr lang="en-US" dirty="0"/>
              <a:t>Kyle’s Synthetics</a:t>
            </a:r>
          </a:p>
        </p:txBody>
      </p:sp>
      <p:pic>
        <p:nvPicPr>
          <p:cNvPr id="5" name="Content Placeholder 4" descr="A screenshot of a social media post&#10;&#10;Description automatically generated">
            <a:extLst>
              <a:ext uri="{FF2B5EF4-FFF2-40B4-BE49-F238E27FC236}">
                <a16:creationId xmlns:a16="http://schemas.microsoft.com/office/drawing/2014/main" id="{687F5ABF-9CCA-7F4A-82AF-E0355A4E16D2}"/>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2383958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1351</Words>
  <Application>Microsoft Macintosh PowerPoint</Application>
  <PresentationFormat>Widescreen</PresentationFormat>
  <Paragraphs>157</Paragraphs>
  <Slides>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Check-ins, August</vt:lpstr>
      <vt:lpstr>Peterson (1993)</vt:lpstr>
      <vt:lpstr>Peterson (1993)</vt:lpstr>
      <vt:lpstr>Peterson (1993)</vt:lpstr>
      <vt:lpstr>Have the models ready to use</vt:lpstr>
      <vt:lpstr>Have the models ready to use</vt:lpstr>
      <vt:lpstr>Have the models ready to use </vt:lpstr>
      <vt:lpstr>Getting more continues noise models?</vt:lpstr>
      <vt:lpstr>Kyle’s Synthetics</vt:lpstr>
      <vt:lpstr>Kyle’s Synthetics</vt:lpstr>
      <vt:lpstr>Kyle’s Synthetics  + My other noise funcs</vt:lpstr>
      <vt:lpstr>Kyle’s Synthetics  + My other noise funcs</vt:lpstr>
      <vt:lpstr>Kyle’s Synthetics  + My other noise funcs</vt:lpstr>
      <vt:lpstr>Kyle’s Synthetics  + My other noise funcs</vt:lpstr>
      <vt:lpstr>Power spectral density vs. power spectra and units / operations in general</vt:lpstr>
      <vt:lpstr>Units …</vt:lpstr>
      <vt:lpstr>Units</vt:lpstr>
      <vt:lpstr>Start out using existing methods</vt:lpstr>
      <vt:lpstr>Info</vt:lpstr>
      <vt:lpstr>NumPy fft() and ifft() after Cooley and Tukey (1965)</vt:lpstr>
      <vt:lpstr>NumPy/SciPy fft() and ifft() after Cooley and Tukey (1965)</vt:lpstr>
      <vt:lpstr>On windows and Welch’s method</vt:lpstr>
      <vt:lpstr>Unit impulse</vt:lpstr>
      <vt:lpstr>This is the absolute value of amplitude (absolute value)</vt:lpstr>
      <vt:lpstr>PSD from Welch’s Method – Default values</vt:lpstr>
      <vt:lpstr>Units of (m/s) RMS reportd by SciPy Welch() method for computing power spectrum</vt:lpstr>
      <vt:lpstr>Units of (m/s)2/Hz report by SciPy Welch() method for computing PSD</vt:lpstr>
      <vt:lpstr>Differing Scaling</vt:lpstr>
      <vt:lpstr>Checking Periodic Signals</vt:lpstr>
      <vt:lpstr>Understanding Scaling – Welch’s Method - Test sine() Signal</vt:lpstr>
      <vt:lpstr>Welch’s Method – Parameter Tuning</vt:lpstr>
      <vt:lpstr>Setting fs (0.01) and nfft (as full length)</vt:lpstr>
      <vt:lpstr> PSD / PS</vt:lpstr>
      <vt:lpstr> PSD / PS</vt:lpstr>
      <vt:lpstr>Parameter Tuning</vt:lpstr>
      <vt:lpstr>Parameter tuning - nperseg</vt:lpstr>
      <vt:lpstr>Parameter tuning - nperseg</vt:lpstr>
      <vt:lpstr>PSD after McNmara and Buland (2004)</vt:lpstr>
      <vt:lpstr>Following McNamara and Buland (2004)</vt:lpstr>
      <vt:lpstr>By hand discrete normalization - Synthetics</vt:lpstr>
      <vt:lpstr>Look at simple FFT of the synthetics first</vt:lpstr>
      <vt:lpstr>Comparing Power Spectra – Synth vs. Models</vt:lpstr>
      <vt:lpstr>Comparing Power Spectra – Synth vs. Models</vt:lpstr>
      <vt:lpstr>Compute PSD of synthetics after Mcnamara/Buland and compare</vt:lpstr>
      <vt:lpstr>Computing Power Spectra - Synth vs. Models</vt:lpstr>
      <vt:lpstr>Computing Power Spectra - Synth vs. Models</vt:lpstr>
      <vt:lpstr>Following McNamara and Buland (2004)</vt:lpstr>
      <vt:lpstr>To - Do</vt:lpstr>
      <vt:lpstr>Stuff to do</vt:lpstr>
      <vt:lpstr>Units Pt. Deux : Redux</vt:lpstr>
      <vt:lpstr>RMS</vt:lpstr>
      <vt:lpstr>Getting back to models</vt:lpstr>
      <vt:lpstr>NHNM</vt:lpstr>
      <vt:lpstr>Seismic Signals and Noise - Bormann</vt:lpstr>
      <vt:lpstr>Seismic Signals and Noise - Bormann</vt:lpstr>
      <vt:lpstr>Seismic Signals and Noise - Bormann</vt:lpstr>
      <vt:lpstr>Testing Wavelet Denoising</vt:lpstr>
      <vt:lpstr>Wavelet Denoising Examples  Original and noisy (working out the noise issues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Check-ins, August</dc:title>
  <dc:creator>Gabe Ferragut</dc:creator>
  <cp:lastModifiedBy>Gabe Ferragut</cp:lastModifiedBy>
  <cp:revision>1</cp:revision>
  <dcterms:created xsi:type="dcterms:W3CDTF">2020-09-28T20:16:41Z</dcterms:created>
  <dcterms:modified xsi:type="dcterms:W3CDTF">2020-09-28T20:17:07Z</dcterms:modified>
</cp:coreProperties>
</file>